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9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2" r:id="rId12"/>
    <p:sldId id="265" r:id="rId13"/>
    <p:sldId id="266" r:id="rId14"/>
    <p:sldId id="267" r:id="rId15"/>
    <p:sldId id="268" r:id="rId16"/>
  </p:sldIdLst>
  <p:sldSz cx="9144000" cy="6858000" type="screen4x3"/>
  <p:notesSz cx="7010400" cy="9296400"/>
  <p:embeddedFontLst>
    <p:embeddedFont>
      <p:font typeface="Helvetica Neue" panose="02000503000000020004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iW970/ZKvnHoTgvCjvh4jnuEbB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79027"/>
  </p:normalViewPr>
  <p:slideViewPr>
    <p:cSldViewPr snapToGrid="0">
      <p:cViewPr varScale="1">
        <p:scale>
          <a:sx n="79" d="100"/>
          <a:sy n="79" d="100"/>
        </p:scale>
        <p:origin x="229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9" name="Google Shape;2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9" name="Google Shape;18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accent3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4"/>
          <p:cNvSpPr txBox="1"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ubTitle" idx="1"/>
          </p:nvPr>
        </p:nvSpPr>
        <p:spPr>
          <a:xfrm>
            <a:off x="1371600" y="361155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title" idx="2"/>
          </p:nvPr>
        </p:nvSpPr>
        <p:spPr>
          <a:xfrm>
            <a:off x="457200" y="156299"/>
            <a:ext cx="8229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1"/>
          </p:nvPr>
        </p:nvSpPr>
        <p:spPr>
          <a:xfrm>
            <a:off x="457200" y="160020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3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2"/>
          </p:nvPr>
        </p:nvSpPr>
        <p:spPr>
          <a:xfrm>
            <a:off x="4648200" y="160020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3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9"/>
          <p:cNvSpPr txBox="1">
            <a:spLocks noGrp="1"/>
          </p:cNvSpPr>
          <p:nvPr>
            <p:ph type="title"/>
          </p:nvPr>
        </p:nvSpPr>
        <p:spPr>
          <a:xfrm>
            <a:off x="457203" y="273063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39"/>
          <p:cNvSpPr txBox="1">
            <a:spLocks noGrp="1"/>
          </p:cNvSpPr>
          <p:nvPr>
            <p:ph type="body"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accent3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9"/>
          <p:cNvSpPr txBox="1">
            <a:spLocks noGrp="1"/>
          </p:cNvSpPr>
          <p:nvPr>
            <p:ph type="body" idx="2"/>
          </p:nvPr>
        </p:nvSpPr>
        <p:spPr>
          <a:xfrm>
            <a:off x="457203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 txBox="1">
            <a:spLocks noGrp="1"/>
          </p:cNvSpPr>
          <p:nvPr>
            <p:ph type="title"/>
          </p:nvPr>
        </p:nvSpPr>
        <p:spPr>
          <a:xfrm>
            <a:off x="1792288" y="4800614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40"/>
          <p:cNvSpPr txBox="1">
            <a:spLocks noGrp="1"/>
          </p:cNvSpPr>
          <p:nvPr>
            <p:ph type="body" idx="1"/>
          </p:nvPr>
        </p:nvSpPr>
        <p:spPr>
          <a:xfrm>
            <a:off x="1792288" y="5367351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7" descr="A blue lines and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1" r="25317" b="2509"/>
          <a:stretch/>
        </p:blipFill>
        <p:spPr>
          <a:xfrm>
            <a:off x="-1" y="0"/>
            <a:ext cx="9144001" cy="67254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7"/>
          <p:cNvSpPr/>
          <p:nvPr/>
        </p:nvSpPr>
        <p:spPr>
          <a:xfrm>
            <a:off x="-1" y="10219"/>
            <a:ext cx="9144001" cy="6741371"/>
          </a:xfrm>
          <a:prstGeom prst="rect">
            <a:avLst/>
          </a:prstGeom>
          <a:gradFill>
            <a:gsLst>
              <a:gs pos="0">
                <a:srgbClr val="000000">
                  <a:alpha val="87450"/>
                </a:srgbClr>
              </a:gs>
              <a:gs pos="98000">
                <a:srgbClr val="1A658F">
                  <a:alpha val="86666"/>
                </a:srgbClr>
              </a:gs>
              <a:gs pos="100000">
                <a:srgbClr val="1A658F">
                  <a:alpha val="86666"/>
                </a:srgbClr>
              </a:gs>
            </a:gsLst>
            <a:lin ang="1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47"/>
          <p:cNvSpPr/>
          <p:nvPr/>
        </p:nvSpPr>
        <p:spPr>
          <a:xfrm>
            <a:off x="1175" y="6652200"/>
            <a:ext cx="91428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7"/>
          <p:cNvSpPr txBox="1"/>
          <p:nvPr/>
        </p:nvSpPr>
        <p:spPr>
          <a:xfrm>
            <a:off x="503275" y="6682500"/>
            <a:ext cx="8136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Google Shape;14;p47" descr="A blue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750" y="281477"/>
            <a:ext cx="2647111" cy="8823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99000">
              <a:srgbClr val="1A658F"/>
            </a:gs>
            <a:gs pos="100000">
              <a:srgbClr val="1A658F"/>
            </a:gs>
          </a:gsLst>
          <a:lin ang="19499999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7"/>
          <p:cNvPicPr preferRelativeResize="0"/>
          <p:nvPr/>
        </p:nvPicPr>
        <p:blipFill rotWithShape="1">
          <a:blip r:embed="rId10">
            <a:alphaModFix/>
          </a:blip>
          <a:srcRect t="-543" b="65217"/>
          <a:stretch/>
        </p:blipFill>
        <p:spPr>
          <a:xfrm>
            <a:off x="2" y="6211959"/>
            <a:ext cx="9144000" cy="6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7"/>
          <p:cNvSpPr/>
          <p:nvPr/>
        </p:nvSpPr>
        <p:spPr>
          <a:xfrm>
            <a:off x="-1" y="0"/>
            <a:ext cx="9144001" cy="651622"/>
          </a:xfrm>
          <a:prstGeom prst="rect">
            <a:avLst/>
          </a:prstGeom>
          <a:solidFill>
            <a:srgbClr val="1A658F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6"/>
              <a:buFont typeface="Arial"/>
              <a:buNone/>
            </a:pPr>
            <a:endParaRPr sz="1266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" name="Google Shape;21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800" y="6289502"/>
            <a:ext cx="1550607" cy="517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50" descr="A sailboat on the wa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24989" b="13528"/>
          <a:stretch/>
        </p:blipFill>
        <p:spPr>
          <a:xfrm>
            <a:off x="0" y="0"/>
            <a:ext cx="9144000" cy="688626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50"/>
          <p:cNvSpPr/>
          <p:nvPr/>
        </p:nvSpPr>
        <p:spPr>
          <a:xfrm>
            <a:off x="0" y="8184"/>
            <a:ext cx="9142801" cy="6886264"/>
          </a:xfrm>
          <a:prstGeom prst="rect">
            <a:avLst/>
          </a:prstGeom>
          <a:gradFill>
            <a:gsLst>
              <a:gs pos="0">
                <a:srgbClr val="000000">
                  <a:alpha val="81568"/>
                </a:srgbClr>
              </a:gs>
              <a:gs pos="97000">
                <a:srgbClr val="1A658F">
                  <a:alpha val="49019"/>
                </a:srgbClr>
              </a:gs>
              <a:gs pos="100000">
                <a:srgbClr val="1A658F">
                  <a:alpha val="49019"/>
                </a:srgbClr>
              </a:gs>
            </a:gsLst>
            <a:lin ang="1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50"/>
          <p:cNvSpPr/>
          <p:nvPr/>
        </p:nvSpPr>
        <p:spPr>
          <a:xfrm>
            <a:off x="1175" y="6652200"/>
            <a:ext cx="91428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50"/>
          <p:cNvSpPr txBox="1"/>
          <p:nvPr/>
        </p:nvSpPr>
        <p:spPr>
          <a:xfrm>
            <a:off x="503275" y="6682500"/>
            <a:ext cx="8136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" name="Google Shape;54;p50" descr="A blue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750" y="281477"/>
            <a:ext cx="2647111" cy="88237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389/fcosc.2022.761449" TargetMode="External"/><Relationship Id="rId7" Type="http://schemas.openxmlformats.org/officeDocument/2006/relationships/hyperlink" Target="https://www.bloomberg.com/graphics/2018-us-land-us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urworldindata.org/urbanization#all-charts" TargetMode="External"/><Relationship Id="rId5" Type="http://schemas.openxmlformats.org/officeDocument/2006/relationships/hyperlink" Target="https://www.pik-potsdam.de/en/news/latest-news/planetary-boundaries-interactions-in-the-earth-system-amplify-human-impacts" TargetMode="External"/><Relationship Id="rId4" Type="http://schemas.openxmlformats.org/officeDocument/2006/relationships/hyperlink" Target="https://earthzine.org/wp-content/uploads/2013/11/US-lights-at-night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1377497" y="1383084"/>
            <a:ext cx="626845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 to SCENICS: Stereoscopy of Multi-scale Chemical Exchanges and Interactions between a City and its Surroundings</a:t>
            </a:r>
            <a:endParaRPr sz="32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"/>
          <p:cNvSpPr/>
          <p:nvPr/>
        </p:nvSpPr>
        <p:spPr>
          <a:xfrm>
            <a:off x="2556592" y="3949309"/>
            <a:ext cx="3910263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b="1" i="0" u="none" strike="noStrike" cap="none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SCENICS-HAMAQ Partnership over Atlanta</a:t>
            </a:r>
            <a:endParaRPr sz="2000" b="0" i="0" u="none" strike="noStrike" cap="none">
              <a:solidFill>
                <a:srgbClr val="A8C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2794823" y="4764507"/>
            <a:ext cx="3433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-US" sz="1400" b="1" i="0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August 2025</a:t>
            </a:r>
            <a:endParaRPr sz="1400" b="0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1269332" y="5367613"/>
            <a:ext cx="6484783" cy="98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700" b="1" i="1" u="none" strike="noStrike" cap="none">
                <a:solidFill>
                  <a:srgbClr val="D8D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SCENICS Advisory, Leadership, and Collaborator Teams </a:t>
            </a:r>
            <a:endParaRPr sz="1400" b="0" i="0" u="none" strike="noStrike" cap="none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u="none" strike="noStrike" cap="none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NSF NCAR, Baylor, Florida State University, Georgia Tech, Savannah River National Laboratory, University of Alabama in Huntsville, University of Georgia, University of Oklahoma, Stony Brook, Georgia DEQ</a:t>
            </a:r>
            <a:endParaRPr sz="1500" b="0" i="0" u="none" strike="noStrike" cap="none">
              <a:solidFill>
                <a:srgbClr val="A8C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None/>
            </a:pPr>
            <a:r>
              <a:rPr lang="en-US" sz="3200" b="1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Science Questions</a:t>
            </a:r>
            <a:endParaRPr sz="32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44"/>
          <p:cNvSpPr txBox="1"/>
          <p:nvPr/>
        </p:nvSpPr>
        <p:spPr>
          <a:xfrm>
            <a:off x="330875" y="879324"/>
            <a:ext cx="8229600" cy="5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Leveraging TEMPO observations, fundamental….</a:t>
            </a:r>
            <a:endParaRPr sz="17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are the relative roles of multi-scale flow and chemical processing on the evolution of trace gases and aerosols inside the urban roughness sublayer?</a:t>
            </a:r>
            <a:endParaRPr sz="21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are the impacts of aerosols on urban-influenced convection and the feedbacks of in-cloud processes on aerosol formation during the warm season?</a:t>
            </a:r>
            <a:endParaRPr sz="21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the diurnal co-evolution of the urban boundary layer and the chemical processing of emissions control chemical composition (vertically and horizontally) and transport into the surrounding rural regions?</a:t>
            </a:r>
            <a:endParaRPr sz="21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 higher temporal resolution column observations enable better constraints on emissions sources?</a:t>
            </a:r>
            <a:endParaRPr sz="21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None/>
            </a:pPr>
            <a:r>
              <a:rPr lang="en-US" sz="3200" b="1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Science Questions</a:t>
            </a:r>
            <a:endParaRPr sz="32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45"/>
          <p:cNvSpPr txBox="1"/>
          <p:nvPr/>
        </p:nvSpPr>
        <p:spPr>
          <a:xfrm>
            <a:off x="330868" y="951356"/>
            <a:ext cx="8229600" cy="3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Leveraging T</a:t>
            </a:r>
            <a:r>
              <a:rPr lang="en-US" sz="21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EMPO observations, </a:t>
            </a:r>
            <a:r>
              <a:rPr lang="en-US" sz="21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applied….</a:t>
            </a:r>
            <a:endParaRPr sz="17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can urban planning (transportation, greening, etc.) be optimized to minimize heat and pollutant exposure in urban areas?</a:t>
            </a:r>
            <a:endParaRPr sz="21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10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 we use our measurements to train air quality models to provide accurate prediction of AQ episodes and neighborhood level exposure using routinely available remote sensing and in situ observations?</a:t>
            </a:r>
            <a:endParaRPr sz="21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do we best communicate information and choices around urban health risks (extreme weather, heat, pollution, etc.)?</a:t>
            </a:r>
            <a:endParaRPr sz="21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None/>
            </a:pPr>
            <a:r>
              <a:rPr lang="en-US" sz="3200" b="1" i="0" u="none" strike="noStrike" cap="none" dirty="0">
                <a:latin typeface="Helvetica Neue"/>
                <a:ea typeface="Helvetica Neue"/>
                <a:cs typeface="Helvetica Neue"/>
                <a:sym typeface="Helvetica Neue"/>
              </a:rPr>
              <a:t>SCENICS </a:t>
            </a:r>
            <a:r>
              <a:rPr lang="en-US" sz="3200" dirty="0"/>
              <a:t>Structure </a:t>
            </a:r>
            <a:endParaRPr sz="3200" b="1" i="0" u="none" strike="noStrike" cap="none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78" name="Google Shape;278;p8"/>
          <p:cNvGrpSpPr/>
          <p:nvPr/>
        </p:nvGrpSpPr>
        <p:grpSpPr>
          <a:xfrm>
            <a:off x="2793999" y="1009650"/>
            <a:ext cx="5309133" cy="4063999"/>
            <a:chOff x="508000" y="0"/>
            <a:chExt cx="5080000" cy="4063999"/>
          </a:xfrm>
        </p:grpSpPr>
        <p:sp>
          <p:nvSpPr>
            <p:cNvPr id="279" name="Google Shape;279;p8"/>
            <p:cNvSpPr/>
            <p:nvPr/>
          </p:nvSpPr>
          <p:spPr>
            <a:xfrm>
              <a:off x="508000" y="1015999"/>
              <a:ext cx="3048000" cy="3048000"/>
            </a:xfrm>
            <a:prstGeom prst="ellipse">
              <a:avLst/>
            </a:prstGeom>
            <a:solidFill>
              <a:srgbClr val="D1DAE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943610" y="1451610"/>
              <a:ext cx="2176780" cy="2176780"/>
            </a:xfrm>
            <a:prstGeom prst="ellipse">
              <a:avLst/>
            </a:prstGeom>
            <a:solidFill>
              <a:srgbClr val="A0DED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1378966" y="1886966"/>
              <a:ext cx="1306067" cy="1306067"/>
            </a:xfrm>
            <a:prstGeom prst="ellipse">
              <a:avLst/>
            </a:prstGeom>
            <a:solidFill>
              <a:srgbClr val="6BD66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1814322" y="2322321"/>
              <a:ext cx="435356" cy="435356"/>
            </a:xfrm>
            <a:prstGeom prst="ellipse">
              <a:avLst/>
            </a:prstGeom>
            <a:solidFill>
              <a:srgbClr val="BBD42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064000" y="0"/>
              <a:ext cx="1524000" cy="728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 txBox="1"/>
            <p:nvPr/>
          </p:nvSpPr>
          <p:spPr>
            <a:xfrm>
              <a:off x="4064000" y="0"/>
              <a:ext cx="1524000" cy="728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21575" rIns="21575" bIns="21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Advisory Team</a:t>
              </a:r>
              <a:endParaRPr/>
            </a:p>
          </p:txBody>
        </p:sp>
        <p:cxnSp>
          <p:nvCxnSpPr>
            <p:cNvPr id="285" name="Google Shape;285;p8"/>
            <p:cNvCxnSpPr/>
            <p:nvPr/>
          </p:nvCxnSpPr>
          <p:spPr>
            <a:xfrm>
              <a:off x="3683000" y="364489"/>
              <a:ext cx="381000" cy="0"/>
            </a:xfrm>
            <a:prstGeom prst="straightConnector1">
              <a:avLst/>
            </a:prstGeom>
            <a:solidFill>
              <a:srgbClr val="BBD42E"/>
            </a:solidFill>
            <a:ln w="25400" cap="flat" cmpd="sng">
              <a:solidFill>
                <a:srgbClr val="DFEAB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6" name="Google Shape;286;p8"/>
            <p:cNvCxnSpPr/>
            <p:nvPr/>
          </p:nvCxnSpPr>
          <p:spPr>
            <a:xfrm rot="5400000">
              <a:off x="1767840" y="604519"/>
              <a:ext cx="2153920" cy="1676400"/>
            </a:xfrm>
            <a:prstGeom prst="straightConnector1">
              <a:avLst/>
            </a:prstGeom>
            <a:solidFill>
              <a:srgbClr val="BBD42E"/>
            </a:solidFill>
            <a:ln w="25400" cap="flat" cmpd="sng">
              <a:solidFill>
                <a:srgbClr val="DFEAB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7" name="Google Shape;287;p8"/>
            <p:cNvSpPr/>
            <p:nvPr/>
          </p:nvSpPr>
          <p:spPr>
            <a:xfrm>
              <a:off x="4064000" y="728979"/>
              <a:ext cx="1524000" cy="728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 txBox="1"/>
            <p:nvPr/>
          </p:nvSpPr>
          <p:spPr>
            <a:xfrm>
              <a:off x="4064000" y="728979"/>
              <a:ext cx="1524000" cy="728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21575" rIns="21575" bIns="21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Leadership Team</a:t>
              </a:r>
              <a:endParaRPr b="1" dirty="0"/>
            </a:p>
          </p:txBody>
        </p:sp>
        <p:cxnSp>
          <p:nvCxnSpPr>
            <p:cNvPr id="289" name="Google Shape;289;p8"/>
            <p:cNvCxnSpPr/>
            <p:nvPr/>
          </p:nvCxnSpPr>
          <p:spPr>
            <a:xfrm>
              <a:off x="3683000" y="1093469"/>
              <a:ext cx="381000" cy="0"/>
            </a:xfrm>
            <a:prstGeom prst="straightConnector1">
              <a:avLst/>
            </a:prstGeom>
            <a:solidFill>
              <a:srgbClr val="BBD42E"/>
            </a:solidFill>
            <a:ln w="25400" cap="flat" cmpd="sng">
              <a:solidFill>
                <a:srgbClr val="DFEAB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0" name="Google Shape;290;p8"/>
            <p:cNvCxnSpPr/>
            <p:nvPr/>
          </p:nvCxnSpPr>
          <p:spPr>
            <a:xfrm rot="5400000">
              <a:off x="2140712" y="1321561"/>
              <a:ext cx="1768856" cy="1313180"/>
            </a:xfrm>
            <a:prstGeom prst="straightConnector1">
              <a:avLst/>
            </a:prstGeom>
            <a:solidFill>
              <a:srgbClr val="BBD42E"/>
            </a:solidFill>
            <a:ln w="25400" cap="flat" cmpd="sng">
              <a:solidFill>
                <a:srgbClr val="DFEAB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1" name="Google Shape;291;p8"/>
            <p:cNvSpPr/>
            <p:nvPr/>
          </p:nvSpPr>
          <p:spPr>
            <a:xfrm>
              <a:off x="4064000" y="1457959"/>
              <a:ext cx="1524000" cy="728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 txBox="1"/>
            <p:nvPr/>
          </p:nvSpPr>
          <p:spPr>
            <a:xfrm>
              <a:off x="4064000" y="1457959"/>
              <a:ext cx="1524000" cy="728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21575" rIns="21575" bIns="21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Collaborators</a:t>
              </a:r>
              <a:endParaRPr b="1" dirty="0"/>
            </a:p>
          </p:txBody>
        </p:sp>
        <p:cxnSp>
          <p:nvCxnSpPr>
            <p:cNvPr id="293" name="Google Shape;293;p8"/>
            <p:cNvCxnSpPr/>
            <p:nvPr/>
          </p:nvCxnSpPr>
          <p:spPr>
            <a:xfrm>
              <a:off x="3683000" y="1822449"/>
              <a:ext cx="381000" cy="0"/>
            </a:xfrm>
            <a:prstGeom prst="straightConnector1">
              <a:avLst/>
            </a:prstGeom>
            <a:solidFill>
              <a:srgbClr val="BBD42E"/>
            </a:solidFill>
            <a:ln w="25400" cap="flat" cmpd="sng">
              <a:solidFill>
                <a:srgbClr val="DFEAB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4" name="Google Shape;294;p8"/>
            <p:cNvCxnSpPr/>
            <p:nvPr/>
          </p:nvCxnSpPr>
          <p:spPr>
            <a:xfrm rot="5400000">
              <a:off x="2501646" y="1989835"/>
              <a:ext cx="1349248" cy="1013460"/>
            </a:xfrm>
            <a:prstGeom prst="straightConnector1">
              <a:avLst/>
            </a:prstGeom>
            <a:solidFill>
              <a:srgbClr val="BBD42E"/>
            </a:solidFill>
            <a:ln w="25400" cap="flat" cmpd="sng">
              <a:solidFill>
                <a:srgbClr val="DFEABB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5" name="Google Shape;295;p8"/>
            <p:cNvSpPr/>
            <p:nvPr/>
          </p:nvSpPr>
          <p:spPr>
            <a:xfrm>
              <a:off x="4064000" y="2186939"/>
              <a:ext cx="1524000" cy="728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 txBox="1"/>
            <p:nvPr/>
          </p:nvSpPr>
          <p:spPr>
            <a:xfrm>
              <a:off x="4064000" y="2186939"/>
              <a:ext cx="1524000" cy="728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21575" rIns="21575" bIns="21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Contributors</a:t>
              </a:r>
              <a:endParaRPr/>
            </a:p>
          </p:txBody>
        </p:sp>
        <p:cxnSp>
          <p:nvCxnSpPr>
            <p:cNvPr id="297" name="Google Shape;297;p8"/>
            <p:cNvCxnSpPr/>
            <p:nvPr/>
          </p:nvCxnSpPr>
          <p:spPr>
            <a:xfrm>
              <a:off x="3683000" y="2551429"/>
              <a:ext cx="381000" cy="0"/>
            </a:xfrm>
            <a:prstGeom prst="straightConnector1">
              <a:avLst/>
            </a:prstGeom>
            <a:solidFill>
              <a:srgbClr val="BBD42E"/>
            </a:solidFill>
            <a:ln w="25400" cap="flat" cmpd="sng">
              <a:solidFill>
                <a:srgbClr val="DFEAB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8" name="Google Shape;298;p8"/>
            <p:cNvCxnSpPr/>
            <p:nvPr/>
          </p:nvCxnSpPr>
          <p:spPr>
            <a:xfrm rot="5400000">
              <a:off x="2863443" y="2660751"/>
              <a:ext cx="927404" cy="708152"/>
            </a:xfrm>
            <a:prstGeom prst="straightConnector1">
              <a:avLst/>
            </a:prstGeom>
            <a:solidFill>
              <a:srgbClr val="BBD42E"/>
            </a:solidFill>
            <a:ln w="25400" cap="flat" cmpd="sng">
              <a:solidFill>
                <a:srgbClr val="DFEABB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cxnSp>
        <p:nvCxnSpPr>
          <p:cNvPr id="299" name="Google Shape;299;p8"/>
          <p:cNvCxnSpPr/>
          <p:nvPr/>
        </p:nvCxnSpPr>
        <p:spPr>
          <a:xfrm rot="10800000">
            <a:off x="1733550" y="1809750"/>
            <a:ext cx="1924050" cy="1231900"/>
          </a:xfrm>
          <a:prstGeom prst="straightConnector1">
            <a:avLst/>
          </a:prstGeom>
          <a:noFill/>
          <a:ln w="19050" cap="flat" cmpd="sng">
            <a:solidFill>
              <a:srgbClr val="A2DFD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0" name="Google Shape;300;p8"/>
          <p:cNvCxnSpPr/>
          <p:nvPr/>
        </p:nvCxnSpPr>
        <p:spPr>
          <a:xfrm flipH="1">
            <a:off x="1813560" y="3926840"/>
            <a:ext cx="1920240" cy="1234440"/>
          </a:xfrm>
          <a:prstGeom prst="straightConnector1">
            <a:avLst/>
          </a:prstGeom>
          <a:noFill/>
          <a:ln w="19050" cap="flat" cmpd="sng">
            <a:solidFill>
              <a:srgbClr val="A2DFD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1" name="Google Shape;301;p8"/>
          <p:cNvCxnSpPr/>
          <p:nvPr/>
        </p:nvCxnSpPr>
        <p:spPr>
          <a:xfrm rot="10800000">
            <a:off x="4324350" y="1009650"/>
            <a:ext cx="0" cy="1737360"/>
          </a:xfrm>
          <a:prstGeom prst="straightConnector1">
            <a:avLst/>
          </a:prstGeom>
          <a:noFill/>
          <a:ln w="19050" cap="flat" cmpd="sng">
            <a:solidFill>
              <a:srgbClr val="A2DFD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02" name="Google Shape;302;p8"/>
          <p:cNvCxnSpPr/>
          <p:nvPr/>
        </p:nvCxnSpPr>
        <p:spPr>
          <a:xfrm rot="10800000">
            <a:off x="4324350" y="4362450"/>
            <a:ext cx="0" cy="1737360"/>
          </a:xfrm>
          <a:prstGeom prst="straightConnector1">
            <a:avLst/>
          </a:prstGeom>
          <a:noFill/>
          <a:ln w="19050" cap="flat" cmpd="sng">
            <a:solidFill>
              <a:srgbClr val="A2DFD3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03" name="Google Shape;303;p8"/>
          <p:cNvSpPr txBox="1"/>
          <p:nvPr/>
        </p:nvSpPr>
        <p:spPr>
          <a:xfrm>
            <a:off x="2457450" y="1295638"/>
            <a:ext cx="14414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A2DF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urban meteorology measurements</a:t>
            </a:r>
            <a:endParaRPr/>
          </a:p>
        </p:txBody>
      </p:sp>
      <p:sp>
        <p:nvSpPr>
          <p:cNvPr id="304" name="Google Shape;304;p8"/>
          <p:cNvSpPr txBox="1"/>
          <p:nvPr/>
        </p:nvSpPr>
        <p:spPr>
          <a:xfrm>
            <a:off x="2400300" y="5091906"/>
            <a:ext cx="14414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A2DF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air composition and chemistry measurements</a:t>
            </a:r>
            <a:endParaRPr/>
          </a:p>
        </p:txBody>
      </p:sp>
      <p:sp>
        <p:nvSpPr>
          <p:cNvPr id="305" name="Google Shape;305;p8"/>
          <p:cNvSpPr txBox="1"/>
          <p:nvPr/>
        </p:nvSpPr>
        <p:spPr>
          <a:xfrm>
            <a:off x="1223010" y="2791748"/>
            <a:ext cx="144145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A2DF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integration of observations, measurements-models, models across scales and foci </a:t>
            </a:r>
            <a:endParaRPr/>
          </a:p>
        </p:txBody>
      </p:sp>
      <p:sp>
        <p:nvSpPr>
          <p:cNvPr id="306" name="Google Shape;306;p8"/>
          <p:cNvSpPr txBox="1"/>
          <p:nvPr/>
        </p:nvSpPr>
        <p:spPr>
          <a:xfrm>
            <a:off x="4666616" y="5085784"/>
            <a:ext cx="144145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A2DFD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stakeholder, educator, communication teams</a:t>
            </a:r>
            <a:endParaRPr/>
          </a:p>
        </p:txBody>
      </p:sp>
      <p:sp>
        <p:nvSpPr>
          <p:cNvPr id="307" name="Google Shape;307;p8"/>
          <p:cNvSpPr txBox="1"/>
          <p:nvPr/>
        </p:nvSpPr>
        <p:spPr>
          <a:xfrm>
            <a:off x="6852585" y="4422211"/>
            <a:ext cx="2004300" cy="1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18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74497F-8104-2380-8B8B-5B5C0331748E}"/>
              </a:ext>
            </a:extLst>
          </p:cNvPr>
          <p:cNvSpPr txBox="1"/>
          <p:nvPr/>
        </p:nvSpPr>
        <p:spPr>
          <a:xfrm>
            <a:off x="6704159" y="4544060"/>
            <a:ext cx="2301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revisit posters</a:t>
            </a:r>
          </a:p>
          <a:p>
            <a:r>
              <a:rPr lang="en-US" sz="18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stop us at anytime</a:t>
            </a:r>
          </a:p>
          <a:p>
            <a:r>
              <a:rPr lang="en-US" sz="18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ask us questions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>
            <a:spLocks noGrp="1"/>
          </p:cNvSpPr>
          <p:nvPr>
            <p:ph type="title"/>
          </p:nvPr>
        </p:nvSpPr>
        <p:spPr>
          <a:xfrm>
            <a:off x="457200" y="156299"/>
            <a:ext cx="82296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</a:pPr>
            <a:r>
              <a:rPr lang="en-US" dirty="0"/>
              <a:t>Figure Sources</a:t>
            </a:r>
            <a:endParaRPr dirty="0"/>
          </a:p>
        </p:txBody>
      </p:sp>
      <p:sp>
        <p:nvSpPr>
          <p:cNvPr id="313" name="Google Shape;313;p46"/>
          <p:cNvSpPr txBox="1">
            <a:spLocks noGrp="1"/>
          </p:cNvSpPr>
          <p:nvPr>
            <p:ph type="body" idx="1"/>
          </p:nvPr>
        </p:nvSpPr>
        <p:spPr>
          <a:xfrm>
            <a:off x="457200" y="1269600"/>
            <a:ext cx="8229600" cy="4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accent2"/>
              </a:buClr>
              <a:buSzPct val="141200"/>
              <a:buNone/>
            </a:pPr>
            <a:r>
              <a:rPr lang="en-US" sz="15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2: </a:t>
            </a:r>
            <a:endParaRPr sz="1500" dirty="0">
              <a:solidFill>
                <a:schemeClr val="bg1"/>
              </a:solidFill>
            </a:endParaRPr>
          </a:p>
          <a:p>
            <a:pPr marL="457200" lvl="0" indent="-358879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lt1"/>
              </a:buClr>
              <a:buSzPct val="147866"/>
              <a:buFont typeface="Arial"/>
              <a:buChar char="•"/>
            </a:pPr>
            <a:r>
              <a:rPr lang="en-US" sz="1500" u="sng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10.3389/fcosc.2022.761449</a:t>
            </a:r>
            <a:endParaRPr sz="1500" u="sng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8879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lt1"/>
              </a:buClr>
              <a:buSzPct val="147866"/>
              <a:buFont typeface="Arial"/>
              <a:buChar char="•"/>
            </a:pPr>
            <a:r>
              <a:rPr lang="en-US" sz="1500" u="sng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https://earthzine.org/wp-content/uploads/2013/11/US-lights-at-night.jpg</a:t>
            </a:r>
            <a:endParaRPr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58879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lt1"/>
              </a:buClr>
              <a:buSzPct val="147866"/>
              <a:buFont typeface="Arial"/>
              <a:buChar char="•"/>
            </a:pPr>
            <a:r>
              <a:rPr lang="en-US" sz="1500" u="sng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https://www.pik-potsdam.de/en/news/latest-news/planetary-boundaries-interactions-in-the-earth-system-amplify-human-impacts</a:t>
            </a:r>
            <a:endParaRPr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accent2"/>
              </a:buClr>
              <a:buSzPct val="141200"/>
              <a:buNone/>
            </a:pPr>
            <a:endParaRPr sz="1500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accent2"/>
              </a:buClr>
              <a:buSzPct val="141200"/>
              <a:buNone/>
            </a:pPr>
            <a:r>
              <a:rPr lang="en-US" sz="15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3:</a:t>
            </a:r>
            <a:endParaRPr sz="1500" dirty="0">
              <a:solidFill>
                <a:schemeClr val="bg1"/>
              </a:solidFill>
            </a:endParaRPr>
          </a:p>
          <a:p>
            <a:pPr marL="285750" lvl="0" indent="-281536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lt1"/>
              </a:buClr>
              <a:buSzPct val="147866"/>
              <a:buFont typeface="Arial"/>
              <a:buChar char="•"/>
            </a:pPr>
            <a:r>
              <a:rPr lang="en-US" sz="1500" u="sng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https://ourworldindata.org/urbanization#all-charts</a:t>
            </a:r>
            <a:endParaRPr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151257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accent2"/>
              </a:buClr>
              <a:buSzPct val="141200"/>
              <a:buFont typeface="Arial"/>
              <a:buNone/>
            </a:pPr>
            <a:endParaRPr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accent2"/>
              </a:buClr>
              <a:buSzPct val="141200"/>
              <a:buNone/>
            </a:pPr>
            <a:r>
              <a:rPr lang="en-US" sz="15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Slide 5:</a:t>
            </a:r>
            <a:endParaRPr sz="1500" dirty="0">
              <a:solidFill>
                <a:schemeClr val="bg1"/>
              </a:solidFill>
            </a:endParaRPr>
          </a:p>
          <a:p>
            <a:pPr marL="285750" lvl="0" indent="-281536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lt1"/>
              </a:buClr>
              <a:buSzPct val="147866"/>
              <a:buFont typeface="Arial"/>
              <a:buChar char="•"/>
            </a:pPr>
            <a:r>
              <a:rPr lang="en-US" sz="1500" u="sng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https://www.climate.gov/news-features/featured-images/new-maps-annual-average-temperature-and-precipitation-us-climate</a:t>
            </a:r>
            <a:endParaRPr sz="1500" dirty="0">
              <a:solidFill>
                <a:schemeClr val="bg1"/>
              </a:solidFill>
            </a:endParaRPr>
          </a:p>
          <a:p>
            <a:pPr marL="285750" lvl="0" indent="-281536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lt1"/>
              </a:buClr>
              <a:buSzPct val="147866"/>
              <a:buFont typeface="Arial"/>
              <a:buChar char="•"/>
            </a:pPr>
            <a:r>
              <a:rPr lang="en-US" sz="1500" u="sng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https://epa.maps.arcgis.com/apps/Cascade/index.html?appid=c22b170a699840ab96d19cc293c04951</a:t>
            </a:r>
            <a:endParaRPr sz="1500" dirty="0">
              <a:solidFill>
                <a:schemeClr val="bg1"/>
              </a:solidFill>
            </a:endParaRPr>
          </a:p>
          <a:p>
            <a:pPr marL="285750" lvl="0" indent="-281536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lt1"/>
              </a:buClr>
              <a:buSzPct val="147866"/>
              <a:buFont typeface="Arial"/>
              <a:buChar char="•"/>
            </a:pPr>
            <a:r>
              <a:rPr lang="en-US" sz="1500" u="sng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https://www.bloomberg.com/graphics/2018-us-land-use/</a:t>
            </a:r>
            <a:endParaRPr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lvl="0" indent="-281536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lt1"/>
              </a:buClr>
              <a:buSzPct val="147866"/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www.visualcapitalist.com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/biggest-tech-talent-hubs-in-us-</a:t>
            </a:r>
            <a:r>
              <a:rPr lang="en-US" sz="1500" dirty="0" err="1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canada</a:t>
            </a:r>
            <a:r>
              <a:rPr lang="en-US" sz="1500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</a:t>
            </a:r>
            <a:endParaRPr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3200" b="1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Goal</a:t>
            </a:r>
            <a:endParaRPr sz="32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" name="Google Shape;69;p3"/>
          <p:cNvSpPr txBox="1"/>
          <p:nvPr/>
        </p:nvSpPr>
        <p:spPr>
          <a:xfrm>
            <a:off x="264694" y="709863"/>
            <a:ext cx="8461569" cy="2025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accent3"/>
              </a:buClr>
              <a:buSzPts val="2118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enable predictability of coupled chemical and meteorological processes at street-level resolution, through an integrated measurement and modeling study of anthropogenic and biogenic emissions and boundary-layer fine-scale dynamics in an urban setting</a:t>
            </a:r>
            <a:r>
              <a:rPr lang="en-US" sz="21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accent3"/>
              </a:buClr>
              <a:buSzPts val="2118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0" name="Google Shape;70;p3"/>
          <p:cNvGrpSpPr/>
          <p:nvPr/>
        </p:nvGrpSpPr>
        <p:grpSpPr>
          <a:xfrm>
            <a:off x="-2871847" y="1507417"/>
            <a:ext cx="11801914" cy="5434126"/>
            <a:chOff x="-4507766" y="-699456"/>
            <a:chExt cx="11801914" cy="5434126"/>
          </a:xfrm>
        </p:grpSpPr>
        <p:sp>
          <p:nvSpPr>
            <p:cNvPr id="71" name="Google Shape;71;p3"/>
            <p:cNvSpPr/>
            <p:nvPr/>
          </p:nvSpPr>
          <p:spPr>
            <a:xfrm>
              <a:off x="-4507766" y="-699456"/>
              <a:ext cx="5434126" cy="5434126"/>
            </a:xfrm>
            <a:prstGeom prst="blockArc">
              <a:avLst>
                <a:gd name="adj1" fmla="val 18900000"/>
                <a:gd name="adj2" fmla="val 2700000"/>
                <a:gd name="adj3" fmla="val 397"/>
              </a:avLst>
            </a:prstGeom>
            <a:noFill/>
            <a:ln w="25400" cap="flat" cmpd="sng">
              <a:solidFill>
                <a:srgbClr val="2D7EA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15042" y="403521"/>
              <a:ext cx="6679106" cy="807042"/>
            </a:xfrm>
            <a:prstGeom prst="rect">
              <a:avLst/>
            </a:prstGeom>
            <a:solidFill>
              <a:srgbClr val="20709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 txBox="1"/>
            <p:nvPr/>
          </p:nvSpPr>
          <p:spPr>
            <a:xfrm>
              <a:off x="615042" y="403521"/>
              <a:ext cx="6679106" cy="807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5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Interplay between urban emissions, chemical processing, boundary layer dynamics → economic prosperity, human health, and well-being</a:t>
              </a: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31" y="210244"/>
              <a:ext cx="1228621" cy="119359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31998" r="-31997"/>
              </a:stretch>
            </a:blipFill>
            <a:ln w="25400" cap="flat" cmpd="sng">
              <a:solidFill>
                <a:srgbClr val="20709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08402" y="1614085"/>
              <a:ext cx="6385746" cy="807042"/>
            </a:xfrm>
            <a:prstGeom prst="rect">
              <a:avLst/>
            </a:prstGeom>
            <a:solidFill>
              <a:srgbClr val="4B92B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 txBox="1"/>
            <p:nvPr/>
          </p:nvSpPr>
          <p:spPr>
            <a:xfrm>
              <a:off x="908402" y="1614085"/>
              <a:ext cx="6385746" cy="807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5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Coupled chemical and meteorological processes in urban archipelago → improved safety and national security</a:t>
              </a:r>
              <a:endParaRPr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94091" y="1420808"/>
              <a:ext cx="1228621" cy="119359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29999" r="-29997"/>
              </a:stretch>
            </a:blipFill>
            <a:ln w="25400" cap="flat" cmpd="sng">
              <a:solidFill>
                <a:srgbClr val="4B92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15042" y="2824649"/>
              <a:ext cx="6679106" cy="807042"/>
            </a:xfrm>
            <a:prstGeom prst="rect">
              <a:avLst/>
            </a:prstGeom>
            <a:solidFill>
              <a:srgbClr val="96B0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 txBox="1"/>
            <p:nvPr/>
          </p:nvSpPr>
          <p:spPr>
            <a:xfrm>
              <a:off x="615042" y="2824649"/>
              <a:ext cx="6679106" cy="807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575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Influence of urban- and regional-scale form and land use on coupled Earth and urban system interactions</a:t>
              </a: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1" y="2631372"/>
              <a:ext cx="1228621" cy="1193595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30997" r="-30995"/>
              </a:stretch>
            </a:blipFill>
            <a:ln w="25400" cap="flat" cmpd="sng">
              <a:solidFill>
                <a:srgbClr val="96B0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3200" b="1" i="0" u="none" strike="noStrike" cap="none">
                <a:latin typeface="Helvetica Neue"/>
                <a:ea typeface="Helvetica Neue"/>
                <a:cs typeface="Helvetica Neue"/>
                <a:sym typeface="Helvetica Neue"/>
              </a:rPr>
              <a:t>Motivation</a:t>
            </a:r>
            <a:endParaRPr sz="32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6" name="Google Shape;86;p4"/>
          <p:cNvGrpSpPr/>
          <p:nvPr/>
        </p:nvGrpSpPr>
        <p:grpSpPr>
          <a:xfrm>
            <a:off x="120800" y="695192"/>
            <a:ext cx="8645129" cy="5467616"/>
            <a:chOff x="24547" y="-21731"/>
            <a:chExt cx="8645129" cy="5467616"/>
          </a:xfrm>
        </p:grpSpPr>
        <p:sp>
          <p:nvSpPr>
            <p:cNvPr id="87" name="Google Shape;87;p4"/>
            <p:cNvSpPr/>
            <p:nvPr/>
          </p:nvSpPr>
          <p:spPr>
            <a:xfrm>
              <a:off x="2059372" y="3276887"/>
              <a:ext cx="2534089" cy="216899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207091"/>
            </a:solidFill>
            <a:ln w="25400" cap="flat" cmpd="sng">
              <a:solidFill>
                <a:srgbClr val="20709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 txBox="1"/>
            <p:nvPr/>
          </p:nvSpPr>
          <p:spPr>
            <a:xfrm>
              <a:off x="2451296" y="3612346"/>
              <a:ext cx="1750241" cy="1498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expanding observational and modeling capabilities</a:t>
              </a: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070652" y="4198892"/>
              <a:ext cx="278799" cy="2402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247D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4547" y="2198505"/>
              <a:ext cx="2532755" cy="213405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3">
                <a:alphaModFix/>
              </a:blip>
              <a:stretch>
                <a:fillRect l="-16997" r="-16998"/>
              </a:stretch>
            </a:blipFill>
            <a:ln w="25400" cap="flat" cmpd="sng">
              <a:solidFill>
                <a:srgbClr val="20709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721412" y="4041480"/>
              <a:ext cx="278799" cy="2402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247D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100134" y="2163503"/>
              <a:ext cx="2534089" cy="216899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4B92BA"/>
            </a:solidFill>
            <a:ln w="25400" cap="flat" cmpd="sng">
              <a:solidFill>
                <a:srgbClr val="4B92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 txBox="1"/>
            <p:nvPr/>
          </p:nvSpPr>
          <p:spPr>
            <a:xfrm>
              <a:off x="4492058" y="2498962"/>
              <a:ext cx="1750241" cy="1498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0300" rIns="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urban-earth systems:</a:t>
              </a:r>
              <a:endParaRPr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changes in the earth system undermine 16</a:t>
              </a:r>
              <a:r>
                <a:rPr lang="en-US" sz="160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of </a:t>
              </a:r>
              <a:r>
                <a:rPr lang="en-US" sz="1600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17 UN sustainable development goals </a:t>
              </a:r>
              <a:r>
                <a:rPr lang="en-US" sz="1100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</a:t>
              </a:r>
              <a:r>
                <a:rPr lang="en-US" sz="1100" b="0" i="0" u="none" strike="noStrike" cap="none" dirty="0" err="1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Nerini</a:t>
              </a:r>
              <a:r>
                <a:rPr lang="en-US" sz="1100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et al., Nature, 2019)</a:t>
              </a:r>
              <a:endParaRPr sz="1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253857" y="3147082"/>
              <a:ext cx="278799" cy="2402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247D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136921" y="3292685"/>
              <a:ext cx="2532755" cy="213405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4">
                <a:alphaModFix/>
              </a:blip>
              <a:stretch>
                <a:fillRect l="-74650" t="27868" r="-109343" b="-20416"/>
              </a:stretch>
            </a:blipFill>
            <a:ln w="25400" cap="flat" cmpd="sng">
              <a:solidFill>
                <a:srgbClr val="4B92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606345" y="3366494"/>
              <a:ext cx="278799" cy="2402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247D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2059372" y="1055001"/>
              <a:ext cx="2534089" cy="216899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96B0C3"/>
            </a:solidFill>
            <a:ln w="25400" cap="flat" cmpd="sng">
              <a:solidFill>
                <a:srgbClr val="96B0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 txBox="1"/>
            <p:nvPr/>
          </p:nvSpPr>
          <p:spPr>
            <a:xfrm>
              <a:off x="2451296" y="1390460"/>
              <a:ext cx="1750241" cy="1498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22850" rIns="0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urbanization: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now 30-80%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2050 &gt;50%</a:t>
              </a: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156489" y="1804887"/>
              <a:ext cx="278799" cy="2402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247D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4109397" y="-21731"/>
              <a:ext cx="2532755" cy="2134055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1">
              <a:blip r:embed="rId5">
                <a:alphaModFix/>
              </a:blip>
              <a:stretch>
                <a:fillRect l="-27998" r="-27998"/>
              </a:stretch>
            </a:blipFill>
            <a:ln w="25400" cap="flat" cmpd="sng">
              <a:solidFill>
                <a:srgbClr val="96B0C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510348" y="1609063"/>
              <a:ext cx="278799" cy="24029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25400" cap="flat" cmpd="sng">
              <a:solidFill>
                <a:srgbClr val="247D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4"/>
          <p:cNvSpPr txBox="1"/>
          <p:nvPr/>
        </p:nvSpPr>
        <p:spPr>
          <a:xfrm>
            <a:off x="4241132" y="248452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03" name="Google Shape;103;p4"/>
          <p:cNvSpPr txBox="1"/>
          <p:nvPr/>
        </p:nvSpPr>
        <p:spPr>
          <a:xfrm>
            <a:off x="6348664" y="3822033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04" name="Google Shape;104;p4"/>
          <p:cNvSpPr txBox="1"/>
          <p:nvPr/>
        </p:nvSpPr>
        <p:spPr>
          <a:xfrm>
            <a:off x="2156661" y="487279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05" name="Google Shape;105;p4"/>
          <p:cNvSpPr txBox="1"/>
          <p:nvPr/>
        </p:nvSpPr>
        <p:spPr>
          <a:xfrm>
            <a:off x="4600770" y="2288007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06" name="Google Shape;106;p4"/>
          <p:cNvSpPr txBox="1"/>
          <p:nvPr/>
        </p:nvSpPr>
        <p:spPr>
          <a:xfrm>
            <a:off x="6693573" y="4052640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07" name="Google Shape;107;p4"/>
          <p:cNvSpPr txBox="1"/>
          <p:nvPr/>
        </p:nvSpPr>
        <p:spPr>
          <a:xfrm>
            <a:off x="1810752" y="4728409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None/>
            </a:pPr>
            <a:r>
              <a:rPr lang="en-US" sz="3200"/>
              <a:t>Conceptual Approach</a:t>
            </a:r>
            <a:endParaRPr sz="32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6"/>
          <p:cNvSpPr txBox="1"/>
          <p:nvPr/>
        </p:nvSpPr>
        <p:spPr>
          <a:xfrm>
            <a:off x="6348664" y="3822033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14" name="Google Shape;114;p6"/>
          <p:cNvSpPr txBox="1"/>
          <p:nvPr/>
        </p:nvSpPr>
        <p:spPr>
          <a:xfrm>
            <a:off x="2290011" y="4948992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115" name="Google Shape;115;p6"/>
          <p:cNvSpPr txBox="1"/>
          <p:nvPr/>
        </p:nvSpPr>
        <p:spPr>
          <a:xfrm>
            <a:off x="6693573" y="4052640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16" name="Google Shape;116;p6"/>
          <p:cNvSpPr txBox="1"/>
          <p:nvPr/>
        </p:nvSpPr>
        <p:spPr>
          <a:xfrm>
            <a:off x="1810752" y="4728409"/>
            <a:ext cx="2840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grpSp>
        <p:nvGrpSpPr>
          <p:cNvPr id="117" name="Google Shape;117;p6"/>
          <p:cNvGrpSpPr/>
          <p:nvPr/>
        </p:nvGrpSpPr>
        <p:grpSpPr>
          <a:xfrm>
            <a:off x="148889" y="1825909"/>
            <a:ext cx="3396906" cy="3206180"/>
            <a:chOff x="0" y="215243"/>
            <a:chExt cx="3396906" cy="3206180"/>
          </a:xfrm>
        </p:grpSpPr>
        <p:sp>
          <p:nvSpPr>
            <p:cNvPr id="118" name="Google Shape;118;p6"/>
            <p:cNvSpPr/>
            <p:nvPr/>
          </p:nvSpPr>
          <p:spPr>
            <a:xfrm>
              <a:off x="711936" y="215243"/>
              <a:ext cx="1973034" cy="1973034"/>
            </a:xfrm>
            <a:prstGeom prst="ellipse">
              <a:avLst/>
            </a:prstGeom>
            <a:solidFill>
              <a:srgbClr val="218F85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6"/>
            <p:cNvSpPr txBox="1"/>
            <p:nvPr/>
          </p:nvSpPr>
          <p:spPr>
            <a:xfrm>
              <a:off x="975007" y="560524"/>
              <a:ext cx="1446891" cy="887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meteorology</a:t>
              </a: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1423872" y="1448389"/>
              <a:ext cx="1973034" cy="1973034"/>
            </a:xfrm>
            <a:prstGeom prst="ellipse">
              <a:avLst/>
            </a:prstGeom>
            <a:solidFill>
              <a:srgbClr val="BBD42E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 txBox="1"/>
            <p:nvPr/>
          </p:nvSpPr>
          <p:spPr>
            <a:xfrm>
              <a:off x="2027292" y="1958090"/>
              <a:ext cx="1183820" cy="1085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chemistry</a:t>
              </a: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0" y="1448389"/>
              <a:ext cx="1973034" cy="1973034"/>
            </a:xfrm>
            <a:prstGeom prst="ellipse">
              <a:avLst/>
            </a:prstGeom>
            <a:solidFill>
              <a:srgbClr val="D3DCEB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 txBox="1"/>
            <p:nvPr/>
          </p:nvSpPr>
          <p:spPr>
            <a:xfrm>
              <a:off x="185794" y="1958090"/>
              <a:ext cx="1183820" cy="1085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integration</a:t>
              </a:r>
              <a:endParaRPr/>
            </a:p>
          </p:txBody>
        </p:sp>
      </p:grpSp>
      <p:grpSp>
        <p:nvGrpSpPr>
          <p:cNvPr id="124" name="Google Shape;124;p6"/>
          <p:cNvGrpSpPr/>
          <p:nvPr/>
        </p:nvGrpSpPr>
        <p:grpSpPr>
          <a:xfrm>
            <a:off x="3489413" y="1682866"/>
            <a:ext cx="6923689" cy="3839703"/>
            <a:chOff x="0" y="1938104"/>
            <a:chExt cx="6923689" cy="3839703"/>
          </a:xfrm>
        </p:grpSpPr>
        <p:sp>
          <p:nvSpPr>
            <p:cNvPr id="125" name="Google Shape;125;p6"/>
            <p:cNvSpPr/>
            <p:nvPr/>
          </p:nvSpPr>
          <p:spPr>
            <a:xfrm>
              <a:off x="2598258" y="1938104"/>
              <a:ext cx="2015659" cy="2115728"/>
            </a:xfrm>
            <a:prstGeom prst="ellipse">
              <a:avLst/>
            </a:prstGeom>
            <a:solidFill>
              <a:srgbClr val="218F85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566967" y="2308028"/>
              <a:ext cx="2091531" cy="236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6"/>
            <p:cNvSpPr txBox="1"/>
            <p:nvPr/>
          </p:nvSpPr>
          <p:spPr>
            <a:xfrm>
              <a:off x="566967" y="2308028"/>
              <a:ext cx="2091531" cy="2361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stakeholders</a:t>
              </a: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3284136" y="2436259"/>
              <a:ext cx="2015659" cy="2115728"/>
            </a:xfrm>
            <a:prstGeom prst="ellipse">
              <a:avLst/>
            </a:prstGeom>
            <a:solidFill>
              <a:srgbClr val="BBD42E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633007" y="4763216"/>
              <a:ext cx="1875166" cy="72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 txBox="1"/>
            <p:nvPr/>
          </p:nvSpPr>
          <p:spPr>
            <a:xfrm>
              <a:off x="633007" y="4763216"/>
              <a:ext cx="1875166" cy="72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education and outreach</a:t>
              </a: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022334" y="3242993"/>
              <a:ext cx="2015659" cy="2115728"/>
            </a:xfrm>
            <a:prstGeom prst="ellipse">
              <a:avLst/>
            </a:prstGeom>
            <a:solidFill>
              <a:srgbClr val="D3DCEB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5048523" y="4464161"/>
              <a:ext cx="1875166" cy="131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 txBox="1"/>
            <p:nvPr/>
          </p:nvSpPr>
          <p:spPr>
            <a:xfrm>
              <a:off x="5048523" y="4464161"/>
              <a:ext cx="1875166" cy="131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2174182" y="3242993"/>
              <a:ext cx="2015659" cy="2115728"/>
            </a:xfrm>
            <a:prstGeom prst="ellipse">
              <a:avLst/>
            </a:prstGeom>
            <a:solidFill>
              <a:schemeClr val="accent5">
                <a:alpha val="4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288487" y="4464161"/>
              <a:ext cx="1875166" cy="131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 txBox="1"/>
            <p:nvPr/>
          </p:nvSpPr>
          <p:spPr>
            <a:xfrm>
              <a:off x="288487" y="4464161"/>
              <a:ext cx="1875166" cy="131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1912380" y="2436259"/>
              <a:ext cx="2015659" cy="2115728"/>
            </a:xfrm>
            <a:prstGeom prst="ellipse">
              <a:avLst/>
            </a:prstGeom>
            <a:solidFill>
              <a:schemeClr val="accent6">
                <a:alpha val="49803"/>
              </a:scheme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0" y="2223235"/>
              <a:ext cx="1875166" cy="131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 txBox="1"/>
            <p:nvPr/>
          </p:nvSpPr>
          <p:spPr>
            <a:xfrm>
              <a:off x="0" y="2223235"/>
              <a:ext cx="1875166" cy="1313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40" name="Google Shape;140;p6"/>
          <p:cNvSpPr/>
          <p:nvPr/>
        </p:nvSpPr>
        <p:spPr>
          <a:xfrm>
            <a:off x="2750565" y="961604"/>
            <a:ext cx="3390205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0D32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convergence</a:t>
            </a: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2830775" y="5505531"/>
            <a:ext cx="3390205" cy="57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348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society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None/>
            </a:pPr>
            <a:r>
              <a:rPr lang="en-US" sz="3200"/>
              <a:t>Prototype Urban Area: Atlanta</a:t>
            </a:r>
            <a:endParaRPr sz="32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 t="2456" b="48588"/>
          <a:stretch/>
        </p:blipFill>
        <p:spPr>
          <a:xfrm>
            <a:off x="824161" y="702697"/>
            <a:ext cx="3567363" cy="273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4379" y="3417569"/>
            <a:ext cx="15241" cy="2286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5"/>
          <p:cNvSpPr txBox="1"/>
          <p:nvPr/>
        </p:nvSpPr>
        <p:spPr>
          <a:xfrm rot="-5400000">
            <a:off x="-90297" y="1933140"/>
            <a:ext cx="6703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</a:t>
            </a:r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489531" y="704178"/>
            <a:ext cx="4636422" cy="2743032"/>
            <a:chOff x="4489531" y="704178"/>
            <a:chExt cx="4636422" cy="2743032"/>
          </a:xfrm>
        </p:grpSpPr>
        <p:pic>
          <p:nvPicPr>
            <p:cNvPr id="151" name="Google Shape;151;p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89531" y="704178"/>
              <a:ext cx="4277226" cy="2743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5"/>
            <p:cNvSpPr txBox="1"/>
            <p:nvPr/>
          </p:nvSpPr>
          <p:spPr>
            <a:xfrm rot="5400000">
              <a:off x="7974515" y="1933140"/>
              <a:ext cx="193354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accent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PM</a:t>
              </a:r>
              <a:r>
                <a:rPr lang="en-US" sz="1800" b="0" i="0" u="none" strike="noStrike" cap="none" baseline="-25000">
                  <a:solidFill>
                    <a:schemeClr val="accent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2.5</a:t>
              </a:r>
              <a:r>
                <a:rPr lang="en-US" sz="1800" b="0" i="0" u="none" strike="noStrike" cap="none">
                  <a:solidFill>
                    <a:schemeClr val="accent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and Ozone</a:t>
              </a:r>
              <a:endParaRPr/>
            </a:p>
          </p:txBody>
        </p:sp>
      </p:grpSp>
      <p:grpSp>
        <p:nvGrpSpPr>
          <p:cNvPr id="153" name="Google Shape;153;p5"/>
          <p:cNvGrpSpPr/>
          <p:nvPr/>
        </p:nvGrpSpPr>
        <p:grpSpPr>
          <a:xfrm>
            <a:off x="4397540" y="3559538"/>
            <a:ext cx="4728413" cy="2606488"/>
            <a:chOff x="4397540" y="3559538"/>
            <a:chExt cx="4728413" cy="2606488"/>
          </a:xfrm>
        </p:grpSpPr>
        <p:pic>
          <p:nvPicPr>
            <p:cNvPr id="154" name="Google Shape;154;p5"/>
            <p:cNvPicPr preferRelativeResize="0"/>
            <p:nvPr/>
          </p:nvPicPr>
          <p:blipFill rotWithShape="1">
            <a:blip r:embed="rId6">
              <a:alphaModFix/>
            </a:blip>
            <a:srcRect l="-2269" r="2908"/>
            <a:stretch/>
          </p:blipFill>
          <p:spPr>
            <a:xfrm>
              <a:off x="4397540" y="3559538"/>
              <a:ext cx="4012534" cy="260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5"/>
            <p:cNvSpPr txBox="1"/>
            <p:nvPr/>
          </p:nvSpPr>
          <p:spPr>
            <a:xfrm rot="5400000">
              <a:off x="8161266" y="4742279"/>
              <a:ext cx="15600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accent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Urban-Forest</a:t>
              </a:r>
              <a:endParaRPr/>
            </a:p>
          </p:txBody>
        </p:sp>
      </p:grpSp>
      <p:grpSp>
        <p:nvGrpSpPr>
          <p:cNvPr id="156" name="Google Shape;156;p5"/>
          <p:cNvGrpSpPr/>
          <p:nvPr/>
        </p:nvGrpSpPr>
        <p:grpSpPr>
          <a:xfrm>
            <a:off x="60225" y="3550716"/>
            <a:ext cx="4325283" cy="2593134"/>
            <a:chOff x="60225" y="3550716"/>
            <a:chExt cx="4325283" cy="2593134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505324" y="3550716"/>
              <a:ext cx="3880184" cy="2593134"/>
              <a:chOff x="1756611" y="1782618"/>
              <a:chExt cx="5754532" cy="3924348"/>
            </a:xfrm>
          </p:grpSpPr>
          <p:pic>
            <p:nvPicPr>
              <p:cNvPr id="158" name="Google Shape;158;p5"/>
              <p:cNvPicPr preferRelativeResize="0"/>
              <p:nvPr/>
            </p:nvPicPr>
            <p:blipFill rotWithShape="1">
              <a:blip r:embed="rId7">
                <a:alphaModFix/>
              </a:blip>
              <a:srcRect l="2105" t="25993" b="16784"/>
              <a:stretch/>
            </p:blipFill>
            <p:spPr>
              <a:xfrm>
                <a:off x="1756611" y="1782618"/>
                <a:ext cx="5754532" cy="39243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5"/>
              <p:cNvPicPr preferRelativeResize="0"/>
              <p:nvPr/>
            </p:nvPicPr>
            <p:blipFill rotWithShape="1">
              <a:blip r:embed="rId8">
                <a:alphaModFix/>
              </a:blip>
              <a:srcRect r="1100" b="-1290"/>
              <a:stretch/>
            </p:blipFill>
            <p:spPr>
              <a:xfrm>
                <a:off x="1756611" y="5101389"/>
                <a:ext cx="2416222" cy="4451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0" name="Google Shape;160;p5"/>
            <p:cNvSpPr txBox="1"/>
            <p:nvPr/>
          </p:nvSpPr>
          <p:spPr>
            <a:xfrm rot="-5400000">
              <a:off x="-513490" y="4678116"/>
              <a:ext cx="15167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accent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Tech Growth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None/>
            </a:pPr>
            <a:r>
              <a:rPr lang="en-US" sz="3200"/>
              <a:t>Observational and Modeling Resources</a:t>
            </a:r>
            <a:endParaRPr sz="32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6" name="Google Shape;166;p7"/>
          <p:cNvGrpSpPr/>
          <p:nvPr/>
        </p:nvGrpSpPr>
        <p:grpSpPr>
          <a:xfrm>
            <a:off x="2417344" y="711975"/>
            <a:ext cx="5400844" cy="5400844"/>
            <a:chOff x="129340" y="0"/>
            <a:chExt cx="5215687" cy="5215687"/>
          </a:xfrm>
        </p:grpSpPr>
        <p:sp>
          <p:nvSpPr>
            <p:cNvPr id="167" name="Google Shape;167;p7"/>
            <p:cNvSpPr/>
            <p:nvPr/>
          </p:nvSpPr>
          <p:spPr>
            <a:xfrm>
              <a:off x="1222463" y="0"/>
              <a:ext cx="3029441" cy="3029441"/>
            </a:xfrm>
            <a:prstGeom prst="ellipse">
              <a:avLst/>
            </a:prstGeom>
            <a:solidFill>
              <a:srgbClr val="218F85">
                <a:alpha val="49803"/>
              </a:srgbClr>
            </a:solidFill>
            <a:ln w="26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675" tIns="94675" rIns="94675" bIns="946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 txBox="1"/>
            <p:nvPr/>
          </p:nvSpPr>
          <p:spPr>
            <a:xfrm>
              <a:off x="1626388" y="530152"/>
              <a:ext cx="2221590" cy="1363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4"/>
                <a:buFont typeface="Arial"/>
                <a:buNone/>
              </a:pPr>
              <a:endParaRPr sz="1863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652"/>
                </a:spcBef>
                <a:spcAft>
                  <a:spcPts val="0"/>
                </a:spcAft>
                <a:buClr>
                  <a:srgbClr val="000000"/>
                </a:buClr>
                <a:buSzPts val="1864"/>
                <a:buFont typeface="Arial"/>
                <a:buNone/>
              </a:pPr>
              <a:r>
                <a:rPr lang="en-US" sz="1863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Ground Observations </a:t>
              </a:r>
              <a:r>
                <a:rPr lang="en-US" sz="1863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(LOTOS nodes, towers, trailers, MAPNet, AERONET, Pandora, STN, ASCENT, Georgia EPD) </a:t>
              </a:r>
              <a:endParaRPr sz="1449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2315586" y="2186246"/>
              <a:ext cx="3029441" cy="3029441"/>
            </a:xfrm>
            <a:prstGeom prst="ellipse">
              <a:avLst/>
            </a:prstGeom>
            <a:solidFill>
              <a:srgbClr val="BBD42E">
                <a:alpha val="49803"/>
              </a:srgbClr>
            </a:solidFill>
            <a:ln w="26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675" tIns="94675" rIns="94675" bIns="946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 txBox="1"/>
            <p:nvPr/>
          </p:nvSpPr>
          <p:spPr>
            <a:xfrm>
              <a:off x="3242090" y="2968852"/>
              <a:ext cx="1817664" cy="1666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4"/>
                <a:buFont typeface="Arial"/>
                <a:buNone/>
              </a:pPr>
              <a:r>
                <a:rPr lang="en-US" sz="1863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Airborne Observations </a:t>
              </a:r>
              <a:r>
                <a:rPr lang="en-US" sz="1863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(UAS, C130)</a:t>
              </a:r>
              <a:endParaRPr sz="1449"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29340" y="2186246"/>
              <a:ext cx="3029441" cy="3029441"/>
            </a:xfrm>
            <a:prstGeom prst="ellipse">
              <a:avLst/>
            </a:prstGeom>
            <a:solidFill>
              <a:srgbClr val="D3DCEB">
                <a:alpha val="49803"/>
              </a:srgbClr>
            </a:solidFill>
            <a:ln w="26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4675" tIns="94675" rIns="94675" bIns="946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 txBox="1"/>
            <p:nvPr/>
          </p:nvSpPr>
          <p:spPr>
            <a:xfrm>
              <a:off x="414612" y="2968852"/>
              <a:ext cx="1817664" cy="1666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4"/>
                <a:buFont typeface="Arial"/>
                <a:buNone/>
              </a:pPr>
              <a:r>
                <a:rPr lang="en-US" sz="1863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Models </a:t>
              </a:r>
              <a:r>
                <a:rPr lang="en-US" sz="1863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(hydrology, urban canopy, column, emissions, chemical transport, large eddy simulation, linear-regression-data fusion)</a:t>
              </a:r>
              <a:endParaRPr sz="1449"/>
            </a:p>
          </p:txBody>
        </p:sp>
      </p:grpSp>
      <p:sp>
        <p:nvSpPr>
          <p:cNvPr id="173" name="Google Shape;173;p7"/>
          <p:cNvSpPr/>
          <p:nvPr/>
        </p:nvSpPr>
        <p:spPr>
          <a:xfrm>
            <a:off x="164650" y="888378"/>
            <a:ext cx="2532900" cy="21342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>
              <a:alphaModFix/>
            </a:blip>
            <a:stretch>
              <a:fillRect l="-16998" r="-16998"/>
            </a:stretch>
          </a:blipFill>
          <a:ln w="25400" cap="flat" cmpd="sng">
            <a:solidFill>
              <a:srgbClr val="2070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2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None/>
            </a:pPr>
            <a:r>
              <a:rPr lang="en-US" sz="3000"/>
              <a:t>Groundwork: Remote Sensing of NO</a:t>
            </a:r>
            <a:r>
              <a:rPr lang="en-US" sz="3000" baseline="-25000"/>
              <a:t>2</a:t>
            </a:r>
            <a:endParaRPr sz="30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42"/>
          <p:cNvSpPr txBox="1"/>
          <p:nvPr/>
        </p:nvSpPr>
        <p:spPr>
          <a:xfrm>
            <a:off x="162428" y="5814260"/>
            <a:ext cx="37593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Slide courtesy of Ivan Ortega (ACOM NCAR)</a:t>
            </a:r>
            <a:endParaRPr/>
          </a:p>
        </p:txBody>
      </p:sp>
      <p:pic>
        <p:nvPicPr>
          <p:cNvPr id="193" name="Google Shape;19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428" y="735963"/>
            <a:ext cx="2916948" cy="226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4737" y="3394256"/>
            <a:ext cx="3624422" cy="281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9494" y="2181048"/>
            <a:ext cx="3326547" cy="2587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3C54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43"/>
          <p:cNvGrpSpPr/>
          <p:nvPr/>
        </p:nvGrpSpPr>
        <p:grpSpPr>
          <a:xfrm>
            <a:off x="-7487" y="665200"/>
            <a:ext cx="9127466" cy="5524352"/>
            <a:chOff x="-64330" y="96943"/>
            <a:chExt cx="9127466" cy="5524352"/>
          </a:xfrm>
        </p:grpSpPr>
        <p:sp>
          <p:nvSpPr>
            <p:cNvPr id="201" name="Google Shape;201;p43"/>
            <p:cNvSpPr txBox="1"/>
            <p:nvPr/>
          </p:nvSpPr>
          <p:spPr>
            <a:xfrm>
              <a:off x="3428952" y="201634"/>
              <a:ext cx="25572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Scales of Observations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150 km – 15 km – 15 m - …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2" name="Google Shape;202;p43"/>
            <p:cNvSpPr txBox="1"/>
            <p:nvPr/>
          </p:nvSpPr>
          <p:spPr>
            <a:xfrm>
              <a:off x="4239894" y="4965810"/>
              <a:ext cx="7863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150 km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Google Shape;203;p43"/>
            <p:cNvSpPr txBox="1"/>
            <p:nvPr/>
          </p:nvSpPr>
          <p:spPr>
            <a:xfrm>
              <a:off x="865222" y="3422767"/>
              <a:ext cx="861000" cy="11695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LOTOS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Node #1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Rural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Upwind + CHEM</a:t>
              </a:r>
              <a:endParaRPr/>
            </a:p>
          </p:txBody>
        </p:sp>
        <p:sp>
          <p:nvSpPr>
            <p:cNvPr id="204" name="Google Shape;204;p43"/>
            <p:cNvSpPr txBox="1"/>
            <p:nvPr/>
          </p:nvSpPr>
          <p:spPr>
            <a:xfrm>
              <a:off x="7738097" y="3444802"/>
              <a:ext cx="1042561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LOTOS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Node #5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Rural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Downwind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+ CHEM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5" name="Google Shape;205;p43"/>
            <p:cNvSpPr txBox="1"/>
            <p:nvPr/>
          </p:nvSpPr>
          <p:spPr>
            <a:xfrm>
              <a:off x="4070898" y="3466746"/>
              <a:ext cx="1199400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LOTOS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Node #3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(City Center) + CHEM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6" name="Google Shape;206;p43"/>
            <p:cNvSpPr txBox="1"/>
            <p:nvPr/>
          </p:nvSpPr>
          <p:spPr>
            <a:xfrm>
              <a:off x="2505098" y="3422768"/>
              <a:ext cx="86100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LOTOS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Node #2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Suburb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Upwind + CHEM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7" name="Google Shape;207;p43"/>
            <p:cNvSpPr txBox="1"/>
            <p:nvPr/>
          </p:nvSpPr>
          <p:spPr>
            <a:xfrm>
              <a:off x="5972149" y="3444803"/>
              <a:ext cx="1042561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LOTOS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Node #4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Suburb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Downwind + CHEM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208" name="Google Shape;208;p43"/>
            <p:cNvCxnSpPr/>
            <p:nvPr/>
          </p:nvCxnSpPr>
          <p:spPr>
            <a:xfrm>
              <a:off x="138989" y="5244343"/>
              <a:ext cx="887721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209" name="Google Shape;209;p43"/>
            <p:cNvCxnSpPr/>
            <p:nvPr/>
          </p:nvCxnSpPr>
          <p:spPr>
            <a:xfrm>
              <a:off x="2868598" y="5014166"/>
              <a:ext cx="3619324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10" name="Google Shape;210;p43"/>
            <p:cNvSpPr txBox="1"/>
            <p:nvPr/>
          </p:nvSpPr>
          <p:spPr>
            <a:xfrm>
              <a:off x="4331063" y="4743066"/>
              <a:ext cx="7863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25 km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1" name="Google Shape;211;p43"/>
            <p:cNvSpPr/>
            <p:nvPr/>
          </p:nvSpPr>
          <p:spPr>
            <a:xfrm>
              <a:off x="308656" y="96943"/>
              <a:ext cx="546962" cy="1221644"/>
            </a:xfrm>
            <a:prstGeom prst="rightArrow">
              <a:avLst>
                <a:gd name="adj1" fmla="val 50000"/>
                <a:gd name="adj2" fmla="val 54418"/>
              </a:avLst>
            </a:prstGeom>
            <a:solidFill>
              <a:srgbClr val="9B9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2" name="Google Shape;212;p43"/>
            <p:cNvSpPr txBox="1"/>
            <p:nvPr/>
          </p:nvSpPr>
          <p:spPr>
            <a:xfrm>
              <a:off x="231316" y="446155"/>
              <a:ext cx="68159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mean flow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213" name="Google Shape;213;p43"/>
            <p:cNvGrpSpPr/>
            <p:nvPr/>
          </p:nvGrpSpPr>
          <p:grpSpPr>
            <a:xfrm>
              <a:off x="845411" y="897816"/>
              <a:ext cx="3787675" cy="2274858"/>
              <a:chOff x="4985296" y="1540834"/>
              <a:chExt cx="6351644" cy="3776331"/>
            </a:xfrm>
          </p:grpSpPr>
          <p:pic>
            <p:nvPicPr>
              <p:cNvPr id="214" name="Google Shape;214;p43" descr="fig-2-13-2thirds-flattened+1.pdf"/>
              <p:cNvPicPr preferRelativeResize="0"/>
              <p:nvPr/>
            </p:nvPicPr>
            <p:blipFill rotWithShape="1">
              <a:blip r:embed="rId3">
                <a:alphaModFix/>
              </a:blip>
              <a:srcRect b="50286"/>
              <a:stretch/>
            </p:blipFill>
            <p:spPr>
              <a:xfrm>
                <a:off x="4985296" y="1540834"/>
                <a:ext cx="6351644" cy="3776331"/>
              </a:xfrm>
              <a:prstGeom prst="rect">
                <a:avLst/>
              </a:prstGeom>
              <a:solidFill>
                <a:srgbClr val="ECECEC"/>
              </a:solidFill>
              <a:ln w="88900" cap="sq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15" name="Google Shape;215;p43"/>
              <p:cNvSpPr/>
              <p:nvPr/>
            </p:nvSpPr>
            <p:spPr>
              <a:xfrm>
                <a:off x="5063843" y="1609895"/>
                <a:ext cx="180033" cy="264718"/>
              </a:xfrm>
              <a:prstGeom prst="rect">
                <a:avLst/>
              </a:pr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216" name="Google Shape;216;p43" descr="fig-2-13-2thirds-flattened+1.pdf"/>
            <p:cNvPicPr preferRelativeResize="0"/>
            <p:nvPr/>
          </p:nvPicPr>
          <p:blipFill rotWithShape="1">
            <a:blip r:embed="rId4">
              <a:alphaModFix/>
            </a:blip>
            <a:srcRect l="13949" b="50286"/>
            <a:stretch/>
          </p:blipFill>
          <p:spPr>
            <a:xfrm flipH="1">
              <a:off x="4726612" y="897816"/>
              <a:ext cx="3731587" cy="2267504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17" name="Google Shape;217;p43"/>
            <p:cNvSpPr txBox="1"/>
            <p:nvPr/>
          </p:nvSpPr>
          <p:spPr>
            <a:xfrm>
              <a:off x="1475453" y="2866504"/>
              <a:ext cx="888300" cy="2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Oke (2017)</a:t>
              </a:r>
              <a:endParaRPr sz="14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18" name="Google Shape;218;p43" descr="A blue and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32318" y="1410229"/>
              <a:ext cx="1676400" cy="39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43" descr="A blue and white background&#10;&#10;AI-generated content may be incorrect.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08718" y="1443377"/>
              <a:ext cx="1676400" cy="574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43" descr="A close up of a yellow surface&#10;&#10;AI-generated content may be incorrect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357068" y="2031568"/>
              <a:ext cx="2990720" cy="340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43" descr="A close up of a yellow surface&#10;&#10;AI-generated content may be incorrect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42921" y="2240437"/>
              <a:ext cx="1647311" cy="340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43" descr="A close up of a yellow surface&#10;&#10;AI-generated content may be incorrect.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023873">
              <a:off x="6086791" y="2144743"/>
              <a:ext cx="843853" cy="340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43"/>
            <p:cNvSpPr/>
            <p:nvPr/>
          </p:nvSpPr>
          <p:spPr>
            <a:xfrm>
              <a:off x="4739951" y="1922106"/>
              <a:ext cx="901959" cy="559837"/>
            </a:xfrm>
            <a:custGeom>
              <a:avLst/>
              <a:gdLst/>
              <a:ahLst/>
              <a:cxnLst/>
              <a:rect l="l" t="t" r="r" b="b"/>
              <a:pathLst>
                <a:path w="901959" h="559837" extrusionOk="0">
                  <a:moveTo>
                    <a:pt x="0" y="31102"/>
                  </a:moveTo>
                  <a:cubicBezTo>
                    <a:pt x="18661" y="29029"/>
                    <a:pt x="37373" y="27364"/>
                    <a:pt x="55984" y="24882"/>
                  </a:cubicBezTo>
                  <a:cubicBezTo>
                    <a:pt x="68486" y="23215"/>
                    <a:pt x="80694" y="18661"/>
                    <a:pt x="93306" y="18661"/>
                  </a:cubicBezTo>
                  <a:cubicBezTo>
                    <a:pt x="107968" y="18661"/>
                    <a:pt x="122335" y="22808"/>
                    <a:pt x="136849" y="24882"/>
                  </a:cubicBezTo>
                  <a:cubicBezTo>
                    <a:pt x="197774" y="21497"/>
                    <a:pt x="229585" y="25023"/>
                    <a:pt x="279918" y="12441"/>
                  </a:cubicBezTo>
                  <a:cubicBezTo>
                    <a:pt x="286279" y="10851"/>
                    <a:pt x="292359" y="8294"/>
                    <a:pt x="298580" y="6221"/>
                  </a:cubicBezTo>
                  <a:cubicBezTo>
                    <a:pt x="323462" y="8294"/>
                    <a:pt x="348476" y="9141"/>
                    <a:pt x="373225" y="12441"/>
                  </a:cubicBezTo>
                  <a:cubicBezTo>
                    <a:pt x="379724" y="13308"/>
                    <a:pt x="385329" y="18661"/>
                    <a:pt x="391886" y="18661"/>
                  </a:cubicBezTo>
                  <a:cubicBezTo>
                    <a:pt x="404498" y="18661"/>
                    <a:pt x="416799" y="14697"/>
                    <a:pt x="429208" y="12441"/>
                  </a:cubicBezTo>
                  <a:cubicBezTo>
                    <a:pt x="458170" y="7176"/>
                    <a:pt x="458563" y="6658"/>
                    <a:pt x="485192" y="0"/>
                  </a:cubicBezTo>
                  <a:cubicBezTo>
                    <a:pt x="543756" y="4184"/>
                    <a:pt x="573837" y="5185"/>
                    <a:pt x="628261" y="12441"/>
                  </a:cubicBezTo>
                  <a:cubicBezTo>
                    <a:pt x="640763" y="14108"/>
                    <a:pt x="653143" y="16588"/>
                    <a:pt x="665584" y="18661"/>
                  </a:cubicBezTo>
                  <a:cubicBezTo>
                    <a:pt x="767108" y="52503"/>
                    <a:pt x="639730" y="12199"/>
                    <a:pt x="740229" y="37323"/>
                  </a:cubicBezTo>
                  <a:cubicBezTo>
                    <a:pt x="752951" y="40503"/>
                    <a:pt x="777551" y="49763"/>
                    <a:pt x="777551" y="49763"/>
                  </a:cubicBezTo>
                  <a:cubicBezTo>
                    <a:pt x="803557" y="67101"/>
                    <a:pt x="815265" y="71383"/>
                    <a:pt x="833535" y="93306"/>
                  </a:cubicBezTo>
                  <a:cubicBezTo>
                    <a:pt x="838321" y="99049"/>
                    <a:pt x="841190" y="106224"/>
                    <a:pt x="845976" y="111967"/>
                  </a:cubicBezTo>
                  <a:cubicBezTo>
                    <a:pt x="851608" y="118725"/>
                    <a:pt x="859236" y="123685"/>
                    <a:pt x="864637" y="130629"/>
                  </a:cubicBezTo>
                  <a:cubicBezTo>
                    <a:pt x="873816" y="142431"/>
                    <a:pt x="884790" y="153767"/>
                    <a:pt x="889518" y="167951"/>
                  </a:cubicBezTo>
                  <a:lnTo>
                    <a:pt x="901959" y="205274"/>
                  </a:lnTo>
                  <a:cubicBezTo>
                    <a:pt x="899886" y="223935"/>
                    <a:pt x="899421" y="242846"/>
                    <a:pt x="895739" y="261257"/>
                  </a:cubicBezTo>
                  <a:cubicBezTo>
                    <a:pt x="893167" y="274116"/>
                    <a:pt x="887445" y="286139"/>
                    <a:pt x="883298" y="298580"/>
                  </a:cubicBezTo>
                  <a:cubicBezTo>
                    <a:pt x="881225" y="304800"/>
                    <a:pt x="880715" y="311785"/>
                    <a:pt x="877078" y="317241"/>
                  </a:cubicBezTo>
                  <a:cubicBezTo>
                    <a:pt x="862609" y="338944"/>
                    <a:pt x="853771" y="357486"/>
                    <a:pt x="833535" y="373225"/>
                  </a:cubicBezTo>
                  <a:cubicBezTo>
                    <a:pt x="821733" y="382405"/>
                    <a:pt x="808653" y="389812"/>
                    <a:pt x="796212" y="398106"/>
                  </a:cubicBezTo>
                  <a:cubicBezTo>
                    <a:pt x="789992" y="402253"/>
                    <a:pt x="784643" y="408183"/>
                    <a:pt x="777551" y="410547"/>
                  </a:cubicBezTo>
                  <a:cubicBezTo>
                    <a:pt x="765110" y="414694"/>
                    <a:pt x="753088" y="420416"/>
                    <a:pt x="740229" y="422988"/>
                  </a:cubicBezTo>
                  <a:cubicBezTo>
                    <a:pt x="718838" y="427266"/>
                    <a:pt x="704752" y="429570"/>
                    <a:pt x="684245" y="435429"/>
                  </a:cubicBezTo>
                  <a:cubicBezTo>
                    <a:pt x="677941" y="437230"/>
                    <a:pt x="671804" y="439576"/>
                    <a:pt x="665584" y="441649"/>
                  </a:cubicBezTo>
                  <a:cubicBezTo>
                    <a:pt x="663520" y="447842"/>
                    <a:pt x="653154" y="489850"/>
                    <a:pt x="640702" y="497633"/>
                  </a:cubicBezTo>
                  <a:cubicBezTo>
                    <a:pt x="629582" y="504583"/>
                    <a:pt x="614292" y="502800"/>
                    <a:pt x="603380" y="510074"/>
                  </a:cubicBezTo>
                  <a:cubicBezTo>
                    <a:pt x="549883" y="545735"/>
                    <a:pt x="617577" y="502973"/>
                    <a:pt x="566057" y="528735"/>
                  </a:cubicBezTo>
                  <a:cubicBezTo>
                    <a:pt x="559370" y="532078"/>
                    <a:pt x="554228" y="538140"/>
                    <a:pt x="547396" y="541176"/>
                  </a:cubicBezTo>
                  <a:cubicBezTo>
                    <a:pt x="508106" y="558638"/>
                    <a:pt x="510073" y="539812"/>
                    <a:pt x="510073" y="559837"/>
                  </a:cubicBezTo>
                </a:path>
              </a:pathLst>
            </a:custGeom>
            <a:solidFill>
              <a:srgbClr val="FFFCDB"/>
            </a:solidFill>
            <a:ln w="9525" cap="flat" cmpd="sng">
              <a:solidFill>
                <a:srgbClr val="1B386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4" name="Google Shape;224;p43"/>
            <p:cNvSpPr/>
            <p:nvPr/>
          </p:nvSpPr>
          <p:spPr>
            <a:xfrm>
              <a:off x="5252727" y="2498964"/>
              <a:ext cx="1123191" cy="149290"/>
            </a:xfrm>
            <a:prstGeom prst="rect">
              <a:avLst/>
            </a:prstGeom>
            <a:solidFill>
              <a:srgbClr val="FFFC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5" name="Google Shape;225;p43"/>
            <p:cNvSpPr/>
            <p:nvPr/>
          </p:nvSpPr>
          <p:spPr>
            <a:xfrm>
              <a:off x="5463585" y="2527097"/>
              <a:ext cx="1045134" cy="149290"/>
            </a:xfrm>
            <a:prstGeom prst="rect">
              <a:avLst/>
            </a:prstGeom>
            <a:solidFill>
              <a:srgbClr val="FFFC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6" name="Google Shape;226;p43"/>
            <p:cNvSpPr/>
            <p:nvPr/>
          </p:nvSpPr>
          <p:spPr>
            <a:xfrm>
              <a:off x="5721366" y="2385784"/>
              <a:ext cx="1021553" cy="284621"/>
            </a:xfrm>
            <a:custGeom>
              <a:avLst/>
              <a:gdLst/>
              <a:ahLst/>
              <a:cxnLst/>
              <a:rect l="l" t="t" r="r" b="b"/>
              <a:pathLst>
                <a:path w="901959" h="559837" extrusionOk="0">
                  <a:moveTo>
                    <a:pt x="0" y="31102"/>
                  </a:moveTo>
                  <a:cubicBezTo>
                    <a:pt x="18661" y="29029"/>
                    <a:pt x="37373" y="27364"/>
                    <a:pt x="55984" y="24882"/>
                  </a:cubicBezTo>
                  <a:cubicBezTo>
                    <a:pt x="68486" y="23215"/>
                    <a:pt x="80694" y="18661"/>
                    <a:pt x="93306" y="18661"/>
                  </a:cubicBezTo>
                  <a:cubicBezTo>
                    <a:pt x="107968" y="18661"/>
                    <a:pt x="122335" y="22808"/>
                    <a:pt x="136849" y="24882"/>
                  </a:cubicBezTo>
                  <a:cubicBezTo>
                    <a:pt x="197774" y="21497"/>
                    <a:pt x="229585" y="25023"/>
                    <a:pt x="279918" y="12441"/>
                  </a:cubicBezTo>
                  <a:cubicBezTo>
                    <a:pt x="286279" y="10851"/>
                    <a:pt x="292359" y="8294"/>
                    <a:pt x="298580" y="6221"/>
                  </a:cubicBezTo>
                  <a:cubicBezTo>
                    <a:pt x="323462" y="8294"/>
                    <a:pt x="348476" y="9141"/>
                    <a:pt x="373225" y="12441"/>
                  </a:cubicBezTo>
                  <a:cubicBezTo>
                    <a:pt x="379724" y="13308"/>
                    <a:pt x="385329" y="18661"/>
                    <a:pt x="391886" y="18661"/>
                  </a:cubicBezTo>
                  <a:cubicBezTo>
                    <a:pt x="404498" y="18661"/>
                    <a:pt x="416799" y="14697"/>
                    <a:pt x="429208" y="12441"/>
                  </a:cubicBezTo>
                  <a:cubicBezTo>
                    <a:pt x="458170" y="7176"/>
                    <a:pt x="458563" y="6658"/>
                    <a:pt x="485192" y="0"/>
                  </a:cubicBezTo>
                  <a:cubicBezTo>
                    <a:pt x="543756" y="4184"/>
                    <a:pt x="573837" y="5185"/>
                    <a:pt x="628261" y="12441"/>
                  </a:cubicBezTo>
                  <a:cubicBezTo>
                    <a:pt x="640763" y="14108"/>
                    <a:pt x="653143" y="16588"/>
                    <a:pt x="665584" y="18661"/>
                  </a:cubicBezTo>
                  <a:cubicBezTo>
                    <a:pt x="767108" y="52503"/>
                    <a:pt x="639730" y="12199"/>
                    <a:pt x="740229" y="37323"/>
                  </a:cubicBezTo>
                  <a:cubicBezTo>
                    <a:pt x="752951" y="40503"/>
                    <a:pt x="777551" y="49763"/>
                    <a:pt x="777551" y="49763"/>
                  </a:cubicBezTo>
                  <a:cubicBezTo>
                    <a:pt x="803557" y="67101"/>
                    <a:pt x="815265" y="71383"/>
                    <a:pt x="833535" y="93306"/>
                  </a:cubicBezTo>
                  <a:cubicBezTo>
                    <a:pt x="838321" y="99049"/>
                    <a:pt x="841190" y="106224"/>
                    <a:pt x="845976" y="111967"/>
                  </a:cubicBezTo>
                  <a:cubicBezTo>
                    <a:pt x="851608" y="118725"/>
                    <a:pt x="859236" y="123685"/>
                    <a:pt x="864637" y="130629"/>
                  </a:cubicBezTo>
                  <a:cubicBezTo>
                    <a:pt x="873816" y="142431"/>
                    <a:pt x="884790" y="153767"/>
                    <a:pt x="889518" y="167951"/>
                  </a:cubicBezTo>
                  <a:lnTo>
                    <a:pt x="901959" y="205274"/>
                  </a:lnTo>
                  <a:cubicBezTo>
                    <a:pt x="899886" y="223935"/>
                    <a:pt x="899421" y="242846"/>
                    <a:pt x="895739" y="261257"/>
                  </a:cubicBezTo>
                  <a:cubicBezTo>
                    <a:pt x="893167" y="274116"/>
                    <a:pt x="887445" y="286139"/>
                    <a:pt x="883298" y="298580"/>
                  </a:cubicBezTo>
                  <a:cubicBezTo>
                    <a:pt x="881225" y="304800"/>
                    <a:pt x="880715" y="311785"/>
                    <a:pt x="877078" y="317241"/>
                  </a:cubicBezTo>
                  <a:cubicBezTo>
                    <a:pt x="862609" y="338944"/>
                    <a:pt x="853771" y="357486"/>
                    <a:pt x="833535" y="373225"/>
                  </a:cubicBezTo>
                  <a:cubicBezTo>
                    <a:pt x="821733" y="382405"/>
                    <a:pt x="808653" y="389812"/>
                    <a:pt x="796212" y="398106"/>
                  </a:cubicBezTo>
                  <a:cubicBezTo>
                    <a:pt x="789992" y="402253"/>
                    <a:pt x="784643" y="408183"/>
                    <a:pt x="777551" y="410547"/>
                  </a:cubicBezTo>
                  <a:cubicBezTo>
                    <a:pt x="765110" y="414694"/>
                    <a:pt x="753088" y="420416"/>
                    <a:pt x="740229" y="422988"/>
                  </a:cubicBezTo>
                  <a:cubicBezTo>
                    <a:pt x="718838" y="427266"/>
                    <a:pt x="704752" y="429570"/>
                    <a:pt x="684245" y="435429"/>
                  </a:cubicBezTo>
                  <a:cubicBezTo>
                    <a:pt x="677941" y="437230"/>
                    <a:pt x="671804" y="439576"/>
                    <a:pt x="665584" y="441649"/>
                  </a:cubicBezTo>
                  <a:cubicBezTo>
                    <a:pt x="663520" y="447842"/>
                    <a:pt x="653154" y="489850"/>
                    <a:pt x="640702" y="497633"/>
                  </a:cubicBezTo>
                  <a:cubicBezTo>
                    <a:pt x="629582" y="504583"/>
                    <a:pt x="614292" y="502800"/>
                    <a:pt x="603380" y="510074"/>
                  </a:cubicBezTo>
                  <a:cubicBezTo>
                    <a:pt x="549883" y="545735"/>
                    <a:pt x="617577" y="502973"/>
                    <a:pt x="566057" y="528735"/>
                  </a:cubicBezTo>
                  <a:cubicBezTo>
                    <a:pt x="559370" y="532078"/>
                    <a:pt x="554228" y="538140"/>
                    <a:pt x="547396" y="541176"/>
                  </a:cubicBezTo>
                  <a:cubicBezTo>
                    <a:pt x="508106" y="558638"/>
                    <a:pt x="510073" y="539812"/>
                    <a:pt x="510073" y="559837"/>
                  </a:cubicBezTo>
                </a:path>
              </a:pathLst>
            </a:custGeom>
            <a:solidFill>
              <a:srgbClr val="FFFCDB"/>
            </a:solidFill>
            <a:ln w="9525" cap="flat" cmpd="sng">
              <a:solidFill>
                <a:srgbClr val="1B386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7" name="Google Shape;227;p43"/>
            <p:cNvSpPr/>
            <p:nvPr/>
          </p:nvSpPr>
          <p:spPr>
            <a:xfrm rot="4793102">
              <a:off x="5218333" y="2007811"/>
              <a:ext cx="270251" cy="281978"/>
            </a:xfrm>
            <a:prstGeom prst="uturnArrow">
              <a:avLst>
                <a:gd name="adj1" fmla="val 6586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28" name="Google Shape;228;p43"/>
            <p:cNvSpPr/>
            <p:nvPr/>
          </p:nvSpPr>
          <p:spPr>
            <a:xfrm rot="4793102">
              <a:off x="6465750" y="2437926"/>
              <a:ext cx="140872" cy="165022"/>
            </a:xfrm>
            <a:prstGeom prst="uturnArrow">
              <a:avLst>
                <a:gd name="adj1" fmla="val 6586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229" name="Google Shape;229;p43" descr="A close-up of a graph&#10;&#10;AI-generated content may be incorrect.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06899" y="2093771"/>
              <a:ext cx="685800" cy="39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43" descr="A close-up of a graph&#10;&#10;AI-generated content may be incorrect.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7401" y="2014429"/>
              <a:ext cx="685800" cy="393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43"/>
            <p:cNvSpPr txBox="1"/>
            <p:nvPr/>
          </p:nvSpPr>
          <p:spPr>
            <a:xfrm>
              <a:off x="4752482" y="2019673"/>
              <a:ext cx="700833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Recirculation</a:t>
              </a:r>
              <a:endParaRPr sz="14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2" name="Google Shape;232;p43"/>
            <p:cNvSpPr txBox="1"/>
            <p:nvPr/>
          </p:nvSpPr>
          <p:spPr>
            <a:xfrm>
              <a:off x="5863966" y="2420333"/>
              <a:ext cx="700833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Recirculation</a:t>
              </a:r>
              <a:endParaRPr sz="14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3" name="Google Shape;233;p43"/>
            <p:cNvSpPr txBox="1"/>
            <p:nvPr/>
          </p:nvSpPr>
          <p:spPr>
            <a:xfrm rot="-5400000">
              <a:off x="1855952" y="3650337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4" name="Google Shape;234;p43"/>
            <p:cNvSpPr txBox="1"/>
            <p:nvPr/>
          </p:nvSpPr>
          <p:spPr>
            <a:xfrm rot="-5400000">
              <a:off x="1401579" y="3650338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5" name="Google Shape;235;p43"/>
            <p:cNvSpPr txBox="1"/>
            <p:nvPr/>
          </p:nvSpPr>
          <p:spPr>
            <a:xfrm rot="-5400000">
              <a:off x="1615429" y="3650338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6" name="Google Shape;236;p43"/>
            <p:cNvSpPr txBox="1"/>
            <p:nvPr/>
          </p:nvSpPr>
          <p:spPr>
            <a:xfrm rot="-5400000">
              <a:off x="5381668" y="3669225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7" name="Google Shape;237;p43"/>
            <p:cNvSpPr txBox="1"/>
            <p:nvPr/>
          </p:nvSpPr>
          <p:spPr>
            <a:xfrm rot="-5400000">
              <a:off x="4927295" y="3669226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8" name="Google Shape;238;p43"/>
            <p:cNvSpPr txBox="1"/>
            <p:nvPr/>
          </p:nvSpPr>
          <p:spPr>
            <a:xfrm rot="-5400000">
              <a:off x="5141145" y="3669226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9" name="Google Shape;239;p43"/>
            <p:cNvSpPr txBox="1"/>
            <p:nvPr/>
          </p:nvSpPr>
          <p:spPr>
            <a:xfrm rot="-5400000">
              <a:off x="7208609" y="3647756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0" name="Google Shape;240;p43"/>
            <p:cNvSpPr txBox="1"/>
            <p:nvPr/>
          </p:nvSpPr>
          <p:spPr>
            <a:xfrm rot="-5400000">
              <a:off x="6754236" y="3647757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1" name="Google Shape;241;p43"/>
            <p:cNvSpPr txBox="1"/>
            <p:nvPr/>
          </p:nvSpPr>
          <p:spPr>
            <a:xfrm rot="-5400000">
              <a:off x="6968086" y="3647757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2" name="Google Shape;242;p43"/>
            <p:cNvSpPr txBox="1"/>
            <p:nvPr/>
          </p:nvSpPr>
          <p:spPr>
            <a:xfrm rot="-5400000">
              <a:off x="3586156" y="3687093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3" name="Google Shape;243;p43"/>
            <p:cNvSpPr txBox="1"/>
            <p:nvPr/>
          </p:nvSpPr>
          <p:spPr>
            <a:xfrm rot="-5400000">
              <a:off x="3131783" y="3687094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4" name="Google Shape;244;p43"/>
            <p:cNvSpPr txBox="1"/>
            <p:nvPr/>
          </p:nvSpPr>
          <p:spPr>
            <a:xfrm rot="-5400000">
              <a:off x="3345633" y="3687094"/>
              <a:ext cx="7922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Satellite PAMs 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5" name="Google Shape;245;p43"/>
            <p:cNvSpPr txBox="1"/>
            <p:nvPr/>
          </p:nvSpPr>
          <p:spPr>
            <a:xfrm>
              <a:off x="855618" y="4079378"/>
              <a:ext cx="86754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6" name="Google Shape;246;p43"/>
            <p:cNvSpPr/>
            <p:nvPr/>
          </p:nvSpPr>
          <p:spPr>
            <a:xfrm>
              <a:off x="1901765" y="3194369"/>
              <a:ext cx="966833" cy="254980"/>
            </a:xfrm>
            <a:prstGeom prst="left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+Scintillometer</a:t>
              </a:r>
              <a:endParaRPr sz="1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7" name="Google Shape;247;p43"/>
            <p:cNvSpPr/>
            <p:nvPr/>
          </p:nvSpPr>
          <p:spPr>
            <a:xfrm>
              <a:off x="3017168" y="3202930"/>
              <a:ext cx="966833" cy="254980"/>
            </a:xfrm>
            <a:prstGeom prst="left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+Scintillometer</a:t>
              </a:r>
              <a:endParaRPr sz="1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8" name="Google Shape;248;p43"/>
            <p:cNvSpPr/>
            <p:nvPr/>
          </p:nvSpPr>
          <p:spPr>
            <a:xfrm>
              <a:off x="6950063" y="3203306"/>
              <a:ext cx="966833" cy="254980"/>
            </a:xfrm>
            <a:prstGeom prst="left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+Scintillometer</a:t>
              </a:r>
              <a:endParaRPr sz="1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9" name="Google Shape;249;p43"/>
            <p:cNvSpPr/>
            <p:nvPr/>
          </p:nvSpPr>
          <p:spPr>
            <a:xfrm>
              <a:off x="5462824" y="3206514"/>
              <a:ext cx="966833" cy="254980"/>
            </a:xfrm>
            <a:prstGeom prst="left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+Scintillometer</a:t>
              </a:r>
              <a:endParaRPr sz="1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0" name="Google Shape;250;p43"/>
            <p:cNvSpPr txBox="1"/>
            <p:nvPr/>
          </p:nvSpPr>
          <p:spPr>
            <a:xfrm rot="-5400000">
              <a:off x="-641250" y="3720300"/>
              <a:ext cx="2452916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Surface-Based Observations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1" name="Google Shape;251;p43"/>
            <p:cNvSpPr/>
            <p:nvPr/>
          </p:nvSpPr>
          <p:spPr>
            <a:xfrm rot="-5400000">
              <a:off x="6117743" y="1426780"/>
              <a:ext cx="1069949" cy="2239168"/>
            </a:xfrm>
            <a:prstGeom prst="arc">
              <a:avLst>
                <a:gd name="adj1" fmla="val 16623344"/>
                <a:gd name="adj2" fmla="val 21396710"/>
              </a:avLst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2" name="Google Shape;252;p43"/>
            <p:cNvSpPr/>
            <p:nvPr/>
          </p:nvSpPr>
          <p:spPr>
            <a:xfrm rot="-5400000">
              <a:off x="7318936" y="1495915"/>
              <a:ext cx="1173175" cy="2315224"/>
            </a:xfrm>
            <a:prstGeom prst="arc">
              <a:avLst>
                <a:gd name="adj1" fmla="val 16623344"/>
                <a:gd name="adj2" fmla="val 21396710"/>
              </a:avLst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3" name="Google Shape;253;p43"/>
            <p:cNvSpPr txBox="1"/>
            <p:nvPr/>
          </p:nvSpPr>
          <p:spPr>
            <a:xfrm>
              <a:off x="3487984" y="4344854"/>
              <a:ext cx="22881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+ street canyon / building scale sub-experiments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4" name="Google Shape;254;p43"/>
            <p:cNvSpPr/>
            <p:nvPr/>
          </p:nvSpPr>
          <p:spPr>
            <a:xfrm rot="-5400000">
              <a:off x="4561795" y="3439447"/>
              <a:ext cx="141373" cy="1935580"/>
            </a:xfrm>
            <a:prstGeom prst="rightBrace">
              <a:avLst>
                <a:gd name="adj1" fmla="val 8333"/>
                <a:gd name="adj2" fmla="val 51989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5" name="Google Shape;255;p43"/>
            <p:cNvSpPr txBox="1"/>
            <p:nvPr/>
          </p:nvSpPr>
          <p:spPr>
            <a:xfrm>
              <a:off x="6652717" y="5313518"/>
              <a:ext cx="23150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assuming 5 LOTOS nodes</a:t>
              </a:r>
              <a:endPara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6" name="Google Shape;256;p43"/>
            <p:cNvSpPr txBox="1"/>
            <p:nvPr/>
          </p:nvSpPr>
          <p:spPr>
            <a:xfrm rot="-5400000">
              <a:off x="-2150275" y="2381067"/>
              <a:ext cx="4572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Urban ABL Structure and Dynamics</a:t>
              </a:r>
              <a:endParaRPr sz="2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257" name="Google Shape;257;p43"/>
          <p:cNvSpPr txBox="1"/>
          <p:nvPr/>
        </p:nvSpPr>
        <p:spPr>
          <a:xfrm>
            <a:off x="225938" y="50328"/>
            <a:ext cx="85547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Groundwork: Coupled Chem-Met in the UBL</a:t>
            </a:r>
            <a:endParaRPr/>
          </a:p>
        </p:txBody>
      </p:sp>
      <p:sp>
        <p:nvSpPr>
          <p:cNvPr id="258" name="Google Shape;258;p43"/>
          <p:cNvSpPr txBox="1"/>
          <p:nvPr/>
        </p:nvSpPr>
        <p:spPr>
          <a:xfrm>
            <a:off x="156536" y="5926390"/>
            <a:ext cx="39100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Slide courtesy of Sebastian Hoch (EOL NCAR)</a:t>
            </a:r>
            <a:endParaRPr/>
          </a:p>
        </p:txBody>
      </p:sp>
      <p:sp>
        <p:nvSpPr>
          <p:cNvPr id="259" name="Google Shape;259;p43"/>
          <p:cNvSpPr/>
          <p:nvPr/>
        </p:nvSpPr>
        <p:spPr>
          <a:xfrm>
            <a:off x="6862216" y="1526172"/>
            <a:ext cx="1332690" cy="22017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3"/>
          <p:cNvSpPr/>
          <p:nvPr/>
        </p:nvSpPr>
        <p:spPr>
          <a:xfrm>
            <a:off x="5151195" y="3453787"/>
            <a:ext cx="1855711" cy="16860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title" idx="4294967295"/>
          </p:nvPr>
        </p:nvSpPr>
        <p:spPr>
          <a:xfrm>
            <a:off x="330868" y="90452"/>
            <a:ext cx="822960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None/>
            </a:pPr>
            <a:r>
              <a:rPr lang="en-US" sz="3200"/>
              <a:t>Complimentary Objectives</a:t>
            </a:r>
            <a:endParaRPr sz="3200" b="1" i="0" u="none" strike="noStrike"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41"/>
          <p:cNvSpPr txBox="1"/>
          <p:nvPr/>
        </p:nvSpPr>
        <p:spPr>
          <a:xfrm>
            <a:off x="282755" y="922677"/>
            <a:ext cx="3333543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D7EE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Satellite-surface network connections, chemically-detailed, vertically- and diurnally-resolved measurements</a:t>
            </a:r>
            <a:endParaRPr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D7EE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Magnitude and timing of emissions and sources</a:t>
            </a:r>
            <a:endParaRPr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D7EE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Satellite proxies for air quality</a:t>
            </a:r>
            <a:endParaRPr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D7EE"/>
              </a:buClr>
              <a:buSzPts val="20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Factors controlling urban AQ</a:t>
            </a:r>
            <a:endParaRPr lang="en-US" sz="2000" i="1" dirty="0">
              <a:solidFill>
                <a:schemeClr val="l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D7EE"/>
              </a:buClr>
              <a:buSzPts val="2000"/>
            </a:pPr>
            <a:endParaRPr lang="en-US" sz="2000" i="1" dirty="0">
              <a:solidFill>
                <a:schemeClr val="l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D7EE"/>
              </a:buClr>
              <a:buSzPts val="2000"/>
            </a:pPr>
            <a:r>
              <a:rPr lang="en-US" sz="2000" i="1" dirty="0">
                <a:solidFill>
                  <a:schemeClr val="l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HAMAQ white paper</a:t>
            </a:r>
            <a:endParaRPr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dirty="0"/>
          </a:p>
        </p:txBody>
      </p:sp>
      <p:grpSp>
        <p:nvGrpSpPr>
          <p:cNvPr id="180" name="Google Shape;180;p41"/>
          <p:cNvGrpSpPr/>
          <p:nvPr/>
        </p:nvGrpSpPr>
        <p:grpSpPr>
          <a:xfrm>
            <a:off x="3555346" y="922677"/>
            <a:ext cx="5305899" cy="5099128"/>
            <a:chOff x="14" y="2261"/>
            <a:chExt cx="5305899" cy="5099128"/>
          </a:xfrm>
        </p:grpSpPr>
        <p:sp>
          <p:nvSpPr>
            <p:cNvPr id="181" name="Google Shape;181;p41"/>
            <p:cNvSpPr/>
            <p:nvPr/>
          </p:nvSpPr>
          <p:spPr>
            <a:xfrm>
              <a:off x="1171437" y="2261"/>
              <a:ext cx="2963053" cy="2963053"/>
            </a:xfrm>
            <a:prstGeom prst="ellipse">
              <a:avLst/>
            </a:prstGeom>
            <a:solidFill>
              <a:srgbClr val="218F85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1"/>
            <p:cNvSpPr txBox="1"/>
            <p:nvPr/>
          </p:nvSpPr>
          <p:spPr>
            <a:xfrm>
              <a:off x="1566511" y="520796"/>
              <a:ext cx="2172905" cy="1333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Meteorology </a:t>
              </a:r>
              <a:endParaRPr b="1" dirty="0"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(see </a:t>
              </a:r>
              <a:r>
                <a:rPr lang="en-US" sz="1800" b="0" i="1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TEMPO-Informed Understanding of Urban Boundary Layer Dynamics in Atlanta</a:t>
              </a:r>
              <a:r>
                <a:rPr lang="en-US" sz="1800" b="0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J. Wermter</a:t>
              </a:r>
              <a:r>
                <a:rPr lang="en-US" sz="1800" b="0" i="1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)</a:t>
              </a:r>
              <a:endParaRPr sz="18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3" name="Google Shape;183;p41"/>
            <p:cNvSpPr/>
            <p:nvPr/>
          </p:nvSpPr>
          <p:spPr>
            <a:xfrm>
              <a:off x="2342860" y="2138336"/>
              <a:ext cx="2963053" cy="2963053"/>
            </a:xfrm>
            <a:prstGeom prst="ellipse">
              <a:avLst/>
            </a:prstGeom>
            <a:solidFill>
              <a:srgbClr val="BBD42E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1"/>
            <p:cNvSpPr txBox="1"/>
            <p:nvPr/>
          </p:nvSpPr>
          <p:spPr>
            <a:xfrm>
              <a:off x="3249061" y="2903792"/>
              <a:ext cx="1777831" cy="1629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Chemistry  </a:t>
              </a:r>
              <a:endParaRPr b="1"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(see </a:t>
              </a:r>
              <a:r>
                <a:rPr lang="en-US" sz="16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Atlanta for HAMAQ: Extending Chemical Analyses through SCENICS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J. Kaiser)</a:t>
              </a:r>
              <a:endParaRPr/>
            </a:p>
          </p:txBody>
        </p:sp>
        <p:sp>
          <p:nvSpPr>
            <p:cNvPr id="185" name="Google Shape;185;p41"/>
            <p:cNvSpPr/>
            <p:nvPr/>
          </p:nvSpPr>
          <p:spPr>
            <a:xfrm>
              <a:off x="14" y="2138336"/>
              <a:ext cx="2963053" cy="2963053"/>
            </a:xfrm>
            <a:prstGeom prst="ellipse">
              <a:avLst/>
            </a:prstGeom>
            <a:solidFill>
              <a:srgbClr val="D3DCEB">
                <a:alpha val="49803"/>
              </a:srgbClr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1"/>
            <p:cNvSpPr txBox="1"/>
            <p:nvPr/>
          </p:nvSpPr>
          <p:spPr>
            <a:xfrm>
              <a:off x="279034" y="2903792"/>
              <a:ext cx="1777831" cy="16296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Integration </a:t>
              </a:r>
              <a:endParaRPr b="1"/>
            </a:p>
            <a:p>
              <a:pPr marL="0" marR="0" lvl="0" indent="0" algn="ctr" rtl="0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(see </a:t>
              </a:r>
              <a:r>
                <a:rPr lang="en-US" sz="1600" b="0" i="1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SCENICS: integration of Observations and Modeling in Atlanta for TEMPO and HAMAQ</a:t>
              </a:r>
              <a:r>
                <a:rPr lang="en-US" sz="1600" b="0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, G. Huang)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TopHeader-GraySwoosh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854</Words>
  <Application>Microsoft Macintosh PowerPoint</Application>
  <PresentationFormat>On-screen Show (4:3)</PresentationFormat>
  <Paragraphs>153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Helvetica Neue</vt:lpstr>
      <vt:lpstr>Arial</vt:lpstr>
      <vt:lpstr>1_Title Page: NCAR - Blue Logo</vt:lpstr>
      <vt:lpstr>NCAR-BlueTopHeader-GraySwoosh</vt:lpstr>
      <vt:lpstr>2_Title Page: NCAR - Blue Logo</vt:lpstr>
      <vt:lpstr>PowerPoint Presentation</vt:lpstr>
      <vt:lpstr>Goal</vt:lpstr>
      <vt:lpstr>Motivation</vt:lpstr>
      <vt:lpstr>Conceptual Approach</vt:lpstr>
      <vt:lpstr>Prototype Urban Area: Atlanta</vt:lpstr>
      <vt:lpstr>Observational and Modeling Resources</vt:lpstr>
      <vt:lpstr>Groundwork: Remote Sensing of NO2</vt:lpstr>
      <vt:lpstr>PowerPoint Presentation</vt:lpstr>
      <vt:lpstr>Complimentary Objectives</vt:lpstr>
      <vt:lpstr>Science Questions</vt:lpstr>
      <vt:lpstr>Science Questions</vt:lpstr>
      <vt:lpstr>SCENICS Structure </vt:lpstr>
      <vt:lpstr>Figure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Kelley Barsanti</dc:creator>
  <cp:lastModifiedBy>Kelley Barsanti</cp:lastModifiedBy>
  <cp:revision>3</cp:revision>
  <dcterms:modified xsi:type="dcterms:W3CDTF">2025-08-25T16:04:24Z</dcterms:modified>
</cp:coreProperties>
</file>